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1" r:id="rId4"/>
    <p:sldId id="258" r:id="rId5"/>
    <p:sldId id="260" r:id="rId6"/>
    <p:sldId id="269" r:id="rId7"/>
    <p:sldId id="270" r:id="rId8"/>
    <p:sldId id="294" r:id="rId9"/>
    <p:sldId id="261" r:id="rId10"/>
    <p:sldId id="274" r:id="rId11"/>
    <p:sldId id="279" r:id="rId12"/>
    <p:sldId id="293" r:id="rId13"/>
    <p:sldId id="280" r:id="rId14"/>
    <p:sldId id="291" r:id="rId15"/>
    <p:sldId id="292" r:id="rId16"/>
    <p:sldId id="272" r:id="rId17"/>
    <p:sldId id="290" r:id="rId18"/>
    <p:sldId id="271" r:id="rId19"/>
    <p:sldId id="273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5" r:id="rId29"/>
    <p:sldId id="29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879" autoAdjust="0"/>
    <p:restoredTop sz="86563" autoAdjust="0"/>
  </p:normalViewPr>
  <p:slideViewPr>
    <p:cSldViewPr>
      <p:cViewPr varScale="1">
        <p:scale>
          <a:sx n="43" d="100"/>
          <a:sy n="43" d="100"/>
        </p:scale>
        <p:origin x="-96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96"/>
    </p:cViewPr>
  </p:sorterViewPr>
  <p:notesViewPr>
    <p:cSldViewPr>
      <p:cViewPr varScale="1">
        <p:scale>
          <a:sx n="82" d="100"/>
          <a:sy n="82" d="100"/>
        </p:scale>
        <p:origin x="-14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76EC1D-28C6-4968-B461-32834A4DD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797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843B9C-AC9C-44E4-91A0-387C1D81D05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Chapter 7. National Accounts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0A7F4E-875D-47C3-8AAB-5CE6F07972F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Table 7-3, p. 202. Calculating the Cost of a Market Basket.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D6A082-6DF0-4E4D-81D2-80458FCFD8B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7-6 p 204. The CPI for the US, 1913-2007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7E39312-E361-4731-A753-35FBB8C5B459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7-5 p. 203. Makeup of the Consumer Price Index in the US in 2007.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B806E9-6CB6-4F80-91E4-C846F395350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7-7 p. 205. The CPI, PPI, and GDP Deflator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Point is that these three different price indexes move mostly together.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 GDP and Nominal GDP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76EC1D-28C6-4968-B461-32834A4DD98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60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959E50-498A-4125-A607-C6E4B80E1A5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Table 7-2 p. 199. Nominal vs. Real GDP in US.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Limitation on the use of GDP as an indicator of welfare: more stuff doesn’t necessarily mean it’s used in productive ways. Old exams: issue of income distribution, leisure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2571CC-419F-487E-914D-BDFE04A60F3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Formulas, p. 189.</a:t>
            </a:r>
          </a:p>
          <a:p>
            <a:pPr eaLnBrk="1" hangingPunct="1"/>
            <a:r>
              <a:rPr lang="en-US" smtClean="0"/>
              <a:t>Price index = Cost of market basket in given year/Cost in base year</a:t>
            </a:r>
          </a:p>
          <a:p>
            <a:pPr eaLnBrk="1" hangingPunct="1"/>
            <a:r>
              <a:rPr lang="en-US" smtClean="0"/>
              <a:t>Inflation = (P2 – P1)/P1.</a:t>
            </a:r>
          </a:p>
          <a:p>
            <a:pPr eaLnBrk="1" hangingPunct="1"/>
            <a:r>
              <a:rPr lang="en-US" smtClean="0"/>
              <a:t>Real GDPt = Nominal GDPt/GDP Deflatort   (Page 190)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book provides similar statement on page 215:</a:t>
            </a:r>
          </a:p>
          <a:p>
            <a:pPr eaLnBrk="1" hangingPunct="1"/>
            <a:r>
              <a:rPr lang="en-US" smtClean="0"/>
              <a:t>Real Wage  =  Nominal Wage / Price Level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 (Real Income = Nominal Income/Price level) </a:t>
            </a:r>
          </a:p>
          <a:p>
            <a:pPr eaLnBrk="1" hangingPunct="1">
              <a:spcBef>
                <a:spcPct val="0"/>
              </a:spcBef>
            </a:pPr>
            <a:endParaRPr lang="en-US" sz="2400" baseline="-250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24EB75-E5CC-4E2A-8CEF-17CEF5468C9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Formula for Percentage Change (%</a:t>
            </a:r>
            <a:r>
              <a:rPr lang="el-GR" smtClean="0">
                <a:cs typeface="Times New Roman" pitchFamily="18" charset="0"/>
              </a:rPr>
              <a:t>Δ</a:t>
            </a:r>
            <a:r>
              <a:rPr lang="en-US" smtClean="0">
                <a:cs typeface="Times New Roman" pitchFamily="18" charset="0"/>
              </a:rPr>
              <a:t>).</a:t>
            </a:r>
          </a:p>
          <a:p>
            <a:pPr eaLnBrk="1" hangingPunct="1"/>
            <a:r>
              <a:rPr lang="en-US" smtClean="0"/>
              <a:t>Calculus teaches that, if A = B/C, then </a:t>
            </a:r>
            <a:r>
              <a:rPr lang="en-US" smtClean="0">
                <a:solidFill>
                  <a:schemeClr val="tx2"/>
                </a:solidFill>
              </a:rPr>
              <a:t>%</a:t>
            </a:r>
            <a:r>
              <a:rPr lang="el-GR" smtClean="0">
                <a:solidFill>
                  <a:schemeClr val="tx2"/>
                </a:solidFill>
              </a:rPr>
              <a:t>Δ</a:t>
            </a:r>
            <a:r>
              <a:rPr lang="en-US" smtClean="0">
                <a:solidFill>
                  <a:schemeClr val="tx2"/>
                </a:solidFill>
              </a:rPr>
              <a:t>A = %</a:t>
            </a:r>
            <a:r>
              <a:rPr lang="el-GR" smtClean="0">
                <a:solidFill>
                  <a:schemeClr val="tx2"/>
                </a:solidFill>
              </a:rPr>
              <a:t>Δ</a:t>
            </a:r>
            <a:r>
              <a:rPr lang="en-US" smtClean="0">
                <a:solidFill>
                  <a:schemeClr val="tx2"/>
                </a:solidFill>
              </a:rPr>
              <a:t>B - %</a:t>
            </a:r>
            <a:r>
              <a:rPr lang="el-GR" smtClean="0">
                <a:solidFill>
                  <a:schemeClr val="tx2"/>
                </a:solidFill>
              </a:rPr>
              <a:t>Δ</a:t>
            </a:r>
            <a:r>
              <a:rPr lang="en-US" smtClean="0">
                <a:solidFill>
                  <a:schemeClr val="tx2"/>
                </a:solidFill>
              </a:rPr>
              <a:t>C.</a:t>
            </a:r>
          </a:p>
          <a:p>
            <a:pPr eaLnBrk="1" hangingPunct="1"/>
            <a:endParaRPr lang="en-US" smtClean="0">
              <a:solidFill>
                <a:schemeClr val="tx2"/>
              </a:solidFill>
            </a:endParaRP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Apply this to economics; the real wage is W/P, so</a:t>
            </a:r>
          </a:p>
          <a:p>
            <a:pPr eaLnBrk="1" hangingPunct="1"/>
            <a:endParaRPr lang="en-US" smtClean="0">
              <a:solidFill>
                <a:schemeClr val="tx2"/>
              </a:solidFill>
            </a:endParaRP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	           %</a:t>
            </a:r>
            <a:r>
              <a:rPr lang="el-GR" smtClean="0">
                <a:solidFill>
                  <a:schemeClr val="tx2"/>
                </a:solidFill>
              </a:rPr>
              <a:t>Δ</a:t>
            </a:r>
            <a:r>
              <a:rPr lang="en-US" smtClean="0">
                <a:solidFill>
                  <a:schemeClr val="tx2"/>
                </a:solidFill>
              </a:rPr>
              <a:t> real wage = %</a:t>
            </a:r>
            <a:r>
              <a:rPr lang="el-GR" smtClean="0">
                <a:solidFill>
                  <a:schemeClr val="tx2"/>
                </a:solidFill>
              </a:rPr>
              <a:t>Δ</a:t>
            </a:r>
            <a:r>
              <a:rPr lang="en-US" smtClean="0">
                <a:solidFill>
                  <a:schemeClr val="tx2"/>
                </a:solidFill>
              </a:rPr>
              <a:t> W - %</a:t>
            </a:r>
            <a:r>
              <a:rPr lang="el-GR" smtClean="0">
                <a:solidFill>
                  <a:schemeClr val="tx2"/>
                </a:solidFill>
              </a:rPr>
              <a:t>Δ</a:t>
            </a:r>
            <a:r>
              <a:rPr lang="en-US" smtClean="0">
                <a:solidFill>
                  <a:schemeClr val="tx2"/>
                </a:solidFill>
              </a:rPr>
              <a:t>P</a:t>
            </a:r>
          </a:p>
          <a:p>
            <a:pPr eaLnBrk="1" hangingPunct="1"/>
            <a:endParaRPr lang="en-US" smtClean="0">
              <a:solidFill>
                <a:schemeClr val="tx2"/>
              </a:solidFill>
            </a:endParaRP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In words, your real wage increases (%</a:t>
            </a:r>
            <a:r>
              <a:rPr lang="el-GR" smtClean="0">
                <a:solidFill>
                  <a:schemeClr val="tx2"/>
                </a:solidFill>
              </a:rPr>
              <a:t>Δ</a:t>
            </a:r>
            <a:r>
              <a:rPr lang="en-US" smtClean="0">
                <a:solidFill>
                  <a:schemeClr val="tx2"/>
                </a:solidFill>
              </a:rPr>
              <a:t> real wage is positive), if</a:t>
            </a:r>
          </a:p>
          <a:p>
            <a:pPr eaLnBrk="1" hangingPunct="1"/>
            <a:endParaRPr lang="en-US" smtClean="0">
              <a:solidFill>
                <a:schemeClr val="tx2"/>
              </a:solidFill>
            </a:endParaRP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                        %</a:t>
            </a:r>
            <a:r>
              <a:rPr lang="el-GR" smtClean="0">
                <a:solidFill>
                  <a:schemeClr val="tx2"/>
                </a:solidFill>
              </a:rPr>
              <a:t>Δ</a:t>
            </a:r>
            <a:r>
              <a:rPr lang="en-US" smtClean="0">
                <a:solidFill>
                  <a:schemeClr val="tx2"/>
                </a:solidFill>
              </a:rPr>
              <a:t>W &gt; %</a:t>
            </a:r>
            <a:r>
              <a:rPr lang="el-GR" smtClean="0">
                <a:solidFill>
                  <a:schemeClr val="tx2"/>
                </a:solidFill>
              </a:rPr>
              <a:t>Δ</a:t>
            </a:r>
            <a:r>
              <a:rPr lang="en-US" smtClean="0">
                <a:solidFill>
                  <a:schemeClr val="tx2"/>
                </a:solidFill>
              </a:rPr>
              <a:t>P, or:</a:t>
            </a:r>
          </a:p>
          <a:p>
            <a:pPr eaLnBrk="1" hangingPunct="1"/>
            <a:endParaRPr lang="en-US" smtClean="0">
              <a:solidFill>
                <a:schemeClr val="tx2"/>
              </a:solidFill>
            </a:endParaRP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                        %</a:t>
            </a:r>
            <a:r>
              <a:rPr lang="el-GR" smtClean="0">
                <a:solidFill>
                  <a:schemeClr val="tx2"/>
                </a:solidFill>
              </a:rPr>
              <a:t>Δ</a:t>
            </a:r>
            <a:r>
              <a:rPr lang="en-US" smtClean="0">
                <a:solidFill>
                  <a:schemeClr val="tx2"/>
                </a:solidFill>
              </a:rPr>
              <a:t>W &gt; inflation.</a:t>
            </a: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This is easy to check. </a:t>
            </a:r>
          </a:p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A 100% COLA promises that %</a:t>
            </a:r>
            <a:r>
              <a:rPr lang="el-GR" smtClean="0">
                <a:solidFill>
                  <a:schemeClr val="tx2"/>
                </a:solidFill>
              </a:rPr>
              <a:t>Δ</a:t>
            </a:r>
            <a:r>
              <a:rPr lang="en-US" smtClean="0">
                <a:solidFill>
                  <a:schemeClr val="tx2"/>
                </a:solidFill>
              </a:rPr>
              <a:t>W &gt; inflation.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1D3E1D-3122-4F81-9BEC-9F4687436FA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Link to US data on Real and Nominal GDP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A1F05-E1F1-4BD8-A1EB-E3D4A7E2AA1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Link to real gdp calculations.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20869-1F24-4C76-BA64-18165361BE1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7.1 p. 189 .Circular Flow (more complicated)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Circular flow diagrams will not be included in this course.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5E0AFA-3C18-41F1-92E6-2D6A4C365AE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5138" y="204788"/>
            <a:ext cx="5927725" cy="444658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663" y="4838700"/>
            <a:ext cx="6416675" cy="3481388"/>
          </a:xfrm>
          <a:noFill/>
          <a:ln/>
        </p:spPr>
        <p:txBody>
          <a:bodyPr lIns="84527" tIns="42264" rIns="84527" bIns="42264"/>
          <a:lstStyle/>
          <a:p>
            <a:pPr eaLnBrk="1" hangingPunct="1"/>
            <a:r>
              <a:rPr lang="en-US" altLang="en-US" sz="1600" smtClean="0">
                <a:latin typeface="GillSans" charset="0"/>
              </a:rPr>
              <a:t>(from Bade/Parkin) Nominal and real price of a first class letter</a:t>
            </a:r>
            <a:endParaRPr lang="en-US" altLang="en-US" sz="1600" noProof="1" smtClean="0">
              <a:latin typeface="GillSans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E0B96E-1F9A-4F18-8D5C-C13A9736090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5138" y="204788"/>
            <a:ext cx="5927725" cy="444658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663" y="4838700"/>
            <a:ext cx="6416675" cy="3481388"/>
          </a:xfrm>
          <a:noFill/>
          <a:ln/>
        </p:spPr>
        <p:txBody>
          <a:bodyPr lIns="84527" tIns="42264" rIns="84527" bIns="42264"/>
          <a:lstStyle/>
          <a:p>
            <a:pPr eaLnBrk="1" hangingPunct="1"/>
            <a:r>
              <a:rPr lang="en-US" altLang="en-US" sz="1600" smtClean="0">
                <a:latin typeface="GillSans" charset="0"/>
              </a:rPr>
              <a:t>Nominal and real salaries of U.S. presidents</a:t>
            </a:r>
          </a:p>
          <a:p>
            <a:pPr eaLnBrk="1" hangingPunct="1"/>
            <a:r>
              <a:rPr lang="en-US" altLang="en-US" sz="1600" smtClean="0">
                <a:latin typeface="GillSans" charset="0"/>
              </a:rPr>
              <a:t>Link to my salary</a:t>
            </a:r>
            <a:endParaRPr lang="en-US" altLang="en-US" sz="1600" noProof="1" smtClean="0">
              <a:latin typeface="GillSans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9FC9A2-7EEB-4AF7-8910-18A0501CC48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Which movie earned the most?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36D07-E58B-42FD-957F-27A41B79D2A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Movies nominal incomes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4F0A9-A8F9-4892-BF25-FCC4F4B2E86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Movies’ real incomes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FABF2D-05A1-46EB-8E18-311831C8F67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Accounting night at the improv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41ECBC-C2F3-405B-AFC1-DE5315D08994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Tuition example</a:t>
            </a:r>
          </a:p>
          <a:p>
            <a:pPr eaLnBrk="1" hangingPunct="1"/>
            <a:r>
              <a:rPr lang="en-US" smtClean="0"/>
              <a:t>My real wage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24C054-2913-490F-979F-66011E6F542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Prof’s real wage</a:t>
            </a:r>
          </a:p>
          <a:p>
            <a:pPr eaLnBrk="1" hangingPunct="1"/>
            <a:r>
              <a:rPr lang="en-US" smtClean="0"/>
              <a:t>Link to MySALARY.doc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0DD5B5-E6A2-4539-914E-11ECC6399632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Table 7-1 p. 184. Calculating Real GDP</a:t>
            </a:r>
          </a:p>
          <a:p>
            <a:pPr eaLnBrk="1" hangingPunct="1"/>
            <a:r>
              <a:rPr lang="en-US" smtClean="0"/>
              <a:t>GDP (year 1) = 2,000 x $0.25 + 1,000 x $0.50 = $1,000</a:t>
            </a:r>
          </a:p>
          <a:p>
            <a:pPr eaLnBrk="1" hangingPunct="1"/>
            <a:r>
              <a:rPr lang="en-US" smtClean="0"/>
              <a:t>GDP (year 2, in year 2 prices) = 2,200 x $0.30 + 1,200 x $0.70 = $1,500</a:t>
            </a:r>
          </a:p>
          <a:p>
            <a:pPr eaLnBrk="1" hangingPunct="1"/>
            <a:r>
              <a:rPr lang="en-US" smtClean="0"/>
              <a:t>GDP (year 2, in year 1 prices) = 2,200 x $0.25 + 1,200 x $0.50 = $1,150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ED790-BAFA-498A-A8CC-50EEC710186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Table 6.2 Page 107 Value added in five stage production</a:t>
            </a:r>
          </a:p>
          <a:p>
            <a:pPr eaLnBrk="1" hangingPunct="1"/>
            <a:r>
              <a:rPr lang="en-US" smtClean="0"/>
              <a:t>Why national income accounting? Assess health of economy</a:t>
            </a:r>
          </a:p>
          <a:p>
            <a:pPr eaLnBrk="1" hangingPunct="1"/>
            <a:r>
              <a:rPr lang="en-US" smtClean="0"/>
              <a:t>GDP: total market value of final goods and service produced in a give year.</a:t>
            </a:r>
          </a:p>
          <a:p>
            <a:pPr eaLnBrk="1" hangingPunct="1"/>
            <a:r>
              <a:rPr lang="en-US" smtClean="0"/>
              <a:t>Avoid double/multiple counting—just do value added</a:t>
            </a:r>
          </a:p>
          <a:p>
            <a:pPr eaLnBrk="1" hangingPunct="1"/>
            <a:r>
              <a:rPr lang="en-US" smtClean="0"/>
              <a:t>Exclude financial transactions:  public transfer payments, stock market</a:t>
            </a:r>
          </a:p>
          <a:p>
            <a:pPr eaLnBrk="1" hangingPunct="1"/>
            <a:r>
              <a:rPr lang="en-US" smtClean="0"/>
              <a:t>Exclude secondhand sales.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Can be measured by income or expenditures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D35699-6CCD-4548-8D09-28A80C1E1A3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7-2 p. 192. Calculating GDP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One can calculate GDP by summing income, or by summing expenditures.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876B59-5249-44A0-83CC-2A5479A9A34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7-3 p. 195. US GDP in 2010, Income or Expenditure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B105EB-AAFF-4F3E-891F-593F342AA84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GDP by Sector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D2FE2-E436-4C2E-B301-2D23AADD1FE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GDP by sector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GDP and the Meaning of Life. P. 200.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76EC1D-28C6-4968-B461-32834A4DD98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11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688300-127B-4560-8930-0629FA3D4B3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Global Data, p. 186. Happiness and GDP/Capita</a:t>
            </a:r>
          </a:p>
          <a:p>
            <a:pPr eaLnBrk="1" hangingPunct="1"/>
            <a:r>
              <a:rPr lang="en-US" smtClean="0"/>
              <a:t>Point is that the inhabitants of some countries with low incomes</a:t>
            </a:r>
          </a:p>
          <a:p>
            <a:pPr eaLnBrk="1" hangingPunct="1"/>
            <a:r>
              <a:rPr lang="en-US" smtClean="0"/>
              <a:t>clearly feel worse off. Furthermore, beyond a certain point (~$10,000),</a:t>
            </a:r>
          </a:p>
          <a:p>
            <a:pPr eaLnBrk="1" hangingPunct="1"/>
            <a:r>
              <a:rPr lang="en-US" smtClean="0"/>
              <a:t>higher incomes are not associated with higher life satisfaction.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05817-10D4-497D-8196-05F1F9C2A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2E1A2-31DC-4833-905D-4E68772A8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391CA-1F35-4EF0-814D-A0FC6D3EC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03586-FDBE-4B2A-83DE-376956C6B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7B1AE-CDCB-4245-A367-3C9904863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A8F6E-2094-4C90-A715-5F21B5189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663A2-81E3-4032-B277-0B99F6666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7F92F-325E-4938-8387-F5A3A5E5F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E67F3-1015-41DC-ACF8-0091CB132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50896-83F9-442C-A110-BD0770AAA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59881-A956-416B-84A3-0E2B320A1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C1B1CD-BB42-43B8-B905-AA90A74FC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AutoShape 7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8686800" y="6400800"/>
            <a:ext cx="457200" cy="4572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2" name="AutoShape 8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7924800" y="6364288"/>
            <a:ext cx="493713" cy="493712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\\umd-home\mtwomey\Public\HTML\econhelp\201files\201syllabus.doc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NIPATableGDP.xl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RealGDPcalc.xl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hyperlink" Target="REALTUITION.doc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ySALARY.doc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7. National Accounts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127125" y="2403475"/>
            <a:ext cx="214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hlinkClick r:id="rId3" action="ppaction://hlinkfile"/>
              </a:rPr>
              <a:t>Link to syllabus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03325" y="3698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228600" y="3581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Table 7-3, p. 202. Calculating the Cost of a Market Basket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04799" y="4572000"/>
            <a:ext cx="83089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Price index = Cost of the basket in a given year/Cost of the basket</a:t>
            </a:r>
          </a:p>
          <a:p>
            <a:r>
              <a:rPr lang="en-US" dirty="0"/>
              <a:t>                                                                    in the base year (p. 189)</a:t>
            </a:r>
          </a:p>
          <a:p>
            <a:endParaRPr lang="en-US" dirty="0"/>
          </a:p>
          <a:p>
            <a:r>
              <a:rPr lang="en-US" dirty="0"/>
              <a:t>So, price index for post-frost is 175/95 (x100) = 184</a:t>
            </a:r>
          </a:p>
        </p:txBody>
      </p:sp>
      <p:pic>
        <p:nvPicPr>
          <p:cNvPr id="10244" name="Picture 3" descr="KW2e_Macro_table_07_03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82296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Figure 7-6, p. 204. The CPI for the US, 1913-2007</a:t>
            </a:r>
          </a:p>
        </p:txBody>
      </p:sp>
      <p:pic>
        <p:nvPicPr>
          <p:cNvPr id="11267" name="Picture 3" descr="KW2e_Econ_fig_23_06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71628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1600200"/>
            <a:ext cx="124264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(antilog)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150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   55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   20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smtClean="0">
                <a:solidFill>
                  <a:srgbClr val="FF0000"/>
                </a:solidFill>
              </a:rPr>
              <a:t>       7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534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Figure 7-5 p. 203. Makeup of the Consumer Price Index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90600"/>
            <a:ext cx="4333875" cy="48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Figure 7-7 p. 205. The CPI, PPI, and GDP Deflator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0" y="5715000"/>
            <a:ext cx="864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Point is that these three different price indexes move mostly together.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" y="1447800"/>
            <a:ext cx="7010400" cy="411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Real GDP and Nominal GDP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98463" y="2514600"/>
            <a:ext cx="87455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Real GDP is defined as the total value of all final goods and </a:t>
            </a:r>
          </a:p>
          <a:p>
            <a:r>
              <a:rPr lang="en-US" dirty="0"/>
              <a:t>services produced in the economy in a given year, using the prices of </a:t>
            </a:r>
          </a:p>
          <a:p>
            <a:r>
              <a:rPr lang="en-US" dirty="0"/>
              <a:t>the selected base year (p. </a:t>
            </a:r>
            <a:r>
              <a:rPr lang="en-US" dirty="0" smtClean="0"/>
              <a:t>199) </a:t>
            </a:r>
            <a:r>
              <a:rPr lang="en-US" dirty="0"/>
              <a:t>.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228600" y="1447800"/>
            <a:ext cx="89836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Nominal GDP is the value of goods and services produced in the </a:t>
            </a:r>
          </a:p>
          <a:p>
            <a:r>
              <a:rPr lang="en-US" dirty="0"/>
              <a:t> economy in a given year, using the current prices of that year (p. </a:t>
            </a:r>
            <a:r>
              <a:rPr lang="en-US" dirty="0" smtClean="0"/>
              <a:t>199) </a:t>
            </a:r>
            <a:r>
              <a:rPr lang="en-US" dirty="0"/>
              <a:t>.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457200" y="441960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Real </a:t>
            </a:r>
            <a:r>
              <a:rPr lang="en-US" dirty="0" err="1"/>
              <a:t>GDP</a:t>
            </a:r>
            <a:r>
              <a:rPr lang="en-US" sz="3200" baseline="-25000" dirty="0" err="1"/>
              <a:t>t</a:t>
            </a:r>
            <a:r>
              <a:rPr lang="en-US" dirty="0"/>
              <a:t> = 100 x Nominal </a:t>
            </a:r>
            <a:r>
              <a:rPr lang="en-US" dirty="0" err="1"/>
              <a:t>GDP</a:t>
            </a:r>
            <a:r>
              <a:rPr lang="en-US" sz="2800" baseline="-25000" dirty="0" err="1"/>
              <a:t>t</a:t>
            </a:r>
            <a:r>
              <a:rPr lang="en-US" dirty="0"/>
              <a:t>/GDP </a:t>
            </a:r>
            <a:r>
              <a:rPr lang="en-US" dirty="0" err="1"/>
              <a:t>Deflator</a:t>
            </a:r>
            <a:r>
              <a:rPr lang="en-US" sz="2800" baseline="-25000" dirty="0" err="1"/>
              <a:t>t</a:t>
            </a:r>
            <a:r>
              <a:rPr lang="en-US" sz="2800" baseline="-25000" dirty="0"/>
              <a:t>  </a:t>
            </a:r>
            <a:r>
              <a:rPr lang="en-US" sz="2800" dirty="0"/>
              <a:t> </a:t>
            </a:r>
            <a:r>
              <a:rPr lang="en-US" dirty="0"/>
              <a:t>(Page </a:t>
            </a:r>
            <a:r>
              <a:rPr lang="en-US" dirty="0" smtClean="0"/>
              <a:t>204)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Table 7-2 p. 199. Nominal vs. Real GDP in US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229600" cy="314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Formulas</a:t>
            </a:r>
          </a:p>
        </p:txBody>
      </p:sp>
      <p:pic>
        <p:nvPicPr>
          <p:cNvPr id="17411" name="Picture 3" descr="Formula1p18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88392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Formula2p1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9800"/>
            <a:ext cx="85344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3200400"/>
            <a:ext cx="911066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---------------------------------------------------------------------------------------</a:t>
            </a:r>
          </a:p>
          <a:p>
            <a:endParaRPr lang="en-US" sz="1000" dirty="0"/>
          </a:p>
          <a:p>
            <a:r>
              <a:rPr lang="en-US" dirty="0"/>
              <a:t> Real </a:t>
            </a:r>
            <a:r>
              <a:rPr lang="en-US" dirty="0" err="1"/>
              <a:t>GDP</a:t>
            </a:r>
            <a:r>
              <a:rPr lang="en-US" sz="3200" baseline="-25000" dirty="0" err="1"/>
              <a:t>t</a:t>
            </a:r>
            <a:r>
              <a:rPr lang="en-US" dirty="0"/>
              <a:t> = 100 x Nominal </a:t>
            </a:r>
            <a:r>
              <a:rPr lang="en-US" dirty="0" err="1"/>
              <a:t>GDP</a:t>
            </a:r>
            <a:r>
              <a:rPr lang="en-US" sz="2800" baseline="-25000" dirty="0" err="1"/>
              <a:t>t</a:t>
            </a:r>
            <a:r>
              <a:rPr lang="en-US" dirty="0"/>
              <a:t>/GDP </a:t>
            </a:r>
            <a:r>
              <a:rPr lang="en-US" dirty="0" err="1"/>
              <a:t>Deflator</a:t>
            </a:r>
            <a:r>
              <a:rPr lang="en-US" sz="2800" baseline="-25000" dirty="0" err="1"/>
              <a:t>t</a:t>
            </a:r>
            <a:r>
              <a:rPr lang="en-US" sz="2800" baseline="-25000" dirty="0"/>
              <a:t>  </a:t>
            </a:r>
            <a:r>
              <a:rPr lang="en-US" sz="2800" dirty="0"/>
              <a:t> </a:t>
            </a:r>
            <a:r>
              <a:rPr lang="en-US" dirty="0"/>
              <a:t>(Page </a:t>
            </a:r>
            <a:r>
              <a:rPr lang="en-US" dirty="0" smtClean="0"/>
              <a:t>204)</a:t>
            </a:r>
            <a:endParaRPr lang="en-US" baseline="-25000" dirty="0"/>
          </a:p>
          <a:p>
            <a:endParaRPr lang="en-US" dirty="0"/>
          </a:p>
          <a:p>
            <a:r>
              <a:rPr lang="en-US" dirty="0"/>
              <a:t> The book provides equivalent </a:t>
            </a:r>
            <a:r>
              <a:rPr lang="en-US" dirty="0" smtClean="0"/>
              <a:t>statements </a:t>
            </a:r>
            <a:r>
              <a:rPr lang="en-US" dirty="0"/>
              <a:t>on page </a:t>
            </a:r>
            <a:r>
              <a:rPr lang="en-US" dirty="0" smtClean="0"/>
              <a:t>229:</a:t>
            </a:r>
            <a:endParaRPr lang="en-US" dirty="0"/>
          </a:p>
          <a:p>
            <a:endParaRPr lang="en-US" dirty="0"/>
          </a:p>
          <a:p>
            <a:r>
              <a:rPr lang="en-US" dirty="0"/>
              <a:t>             Real Income = Nominal Income/Price Level</a:t>
            </a:r>
          </a:p>
          <a:p>
            <a:endParaRPr lang="en-US" dirty="0"/>
          </a:p>
          <a:p>
            <a:r>
              <a:rPr lang="en-US" dirty="0"/>
              <a:t>             Real Wage  =  Nominal Wage / Price Level</a:t>
            </a:r>
          </a:p>
          <a:p>
            <a:endParaRPr lang="en-US" baseline="-25000" dirty="0"/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0" y="762000"/>
            <a:ext cx="2491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Definitions, p. </a:t>
            </a:r>
            <a:r>
              <a:rPr lang="en-US" dirty="0" smtClean="0"/>
              <a:t>203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/>
              <a:t>Formulas for Percentage Change (%</a:t>
            </a:r>
            <a:r>
              <a:rPr lang="el-GR" smtClean="0">
                <a:cs typeface="Times New Roman" pitchFamily="18" charset="0"/>
              </a:rPr>
              <a:t>Δ</a:t>
            </a:r>
            <a:r>
              <a:rPr lang="en-US" smtClean="0">
                <a:cs typeface="Times New Roman" pitchFamily="18" charset="0"/>
              </a:rPr>
              <a:t>)</a:t>
            </a:r>
            <a:endParaRPr lang="el-GR" smtClean="0">
              <a:cs typeface="Times New Roman" pitchFamily="18" charset="0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04800" y="1752600"/>
            <a:ext cx="847407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Calculus teaches that, if A = B/C, then </a:t>
            </a:r>
            <a:r>
              <a:rPr lang="en-US" dirty="0">
                <a:solidFill>
                  <a:schemeClr val="tx2"/>
                </a:solidFill>
              </a:rPr>
              <a:t>%</a:t>
            </a:r>
            <a:r>
              <a:rPr lang="el-GR" dirty="0">
                <a:solidFill>
                  <a:schemeClr val="tx2"/>
                </a:solidFill>
              </a:rPr>
              <a:t>Δ</a:t>
            </a:r>
            <a:r>
              <a:rPr lang="en-US" dirty="0">
                <a:solidFill>
                  <a:schemeClr val="tx2"/>
                </a:solidFill>
              </a:rPr>
              <a:t>A = %</a:t>
            </a:r>
            <a:r>
              <a:rPr lang="el-GR" dirty="0">
                <a:solidFill>
                  <a:schemeClr val="tx2"/>
                </a:solidFill>
              </a:rPr>
              <a:t>Δ</a:t>
            </a:r>
            <a:r>
              <a:rPr lang="en-US" dirty="0">
                <a:solidFill>
                  <a:schemeClr val="tx2"/>
                </a:solidFill>
              </a:rPr>
              <a:t>B - %</a:t>
            </a:r>
            <a:r>
              <a:rPr lang="el-GR" dirty="0">
                <a:solidFill>
                  <a:schemeClr val="tx2"/>
                </a:solidFill>
              </a:rPr>
              <a:t>Δ</a:t>
            </a:r>
            <a:r>
              <a:rPr lang="en-US" dirty="0">
                <a:solidFill>
                  <a:schemeClr val="tx2"/>
                </a:solidFill>
              </a:rPr>
              <a:t>C.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Apply this to economics; the real wage is W/P, so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	           %</a:t>
            </a:r>
            <a:r>
              <a:rPr lang="el-GR" dirty="0">
                <a:solidFill>
                  <a:schemeClr val="tx2"/>
                </a:solidFill>
              </a:rPr>
              <a:t>Δ</a:t>
            </a:r>
            <a:r>
              <a:rPr lang="en-US" dirty="0">
                <a:solidFill>
                  <a:schemeClr val="tx2"/>
                </a:solidFill>
              </a:rPr>
              <a:t> real wage = %</a:t>
            </a:r>
            <a:r>
              <a:rPr lang="el-GR" dirty="0">
                <a:solidFill>
                  <a:schemeClr val="tx2"/>
                </a:solidFill>
              </a:rPr>
              <a:t>Δ</a:t>
            </a:r>
            <a:r>
              <a:rPr lang="en-US" dirty="0">
                <a:solidFill>
                  <a:schemeClr val="tx2"/>
                </a:solidFill>
              </a:rPr>
              <a:t> W - %</a:t>
            </a:r>
            <a:r>
              <a:rPr lang="el-GR" dirty="0">
                <a:solidFill>
                  <a:schemeClr val="tx2"/>
                </a:solidFill>
              </a:rPr>
              <a:t>Δ</a:t>
            </a:r>
            <a:r>
              <a:rPr lang="en-US" dirty="0">
                <a:solidFill>
                  <a:schemeClr val="tx2"/>
                </a:solidFill>
              </a:rPr>
              <a:t>P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In words, your real wage increases (%</a:t>
            </a:r>
            <a:r>
              <a:rPr lang="el-GR" dirty="0">
                <a:solidFill>
                  <a:schemeClr val="tx2"/>
                </a:solidFill>
              </a:rPr>
              <a:t>Δ</a:t>
            </a:r>
            <a:r>
              <a:rPr lang="en-US" dirty="0">
                <a:solidFill>
                  <a:schemeClr val="tx2"/>
                </a:solidFill>
              </a:rPr>
              <a:t> real wage is positive), if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                        %</a:t>
            </a:r>
            <a:r>
              <a:rPr lang="el-GR" dirty="0">
                <a:solidFill>
                  <a:schemeClr val="tx2"/>
                </a:solidFill>
              </a:rPr>
              <a:t>Δ</a:t>
            </a:r>
            <a:r>
              <a:rPr lang="en-US" dirty="0">
                <a:solidFill>
                  <a:schemeClr val="tx2"/>
                </a:solidFill>
              </a:rPr>
              <a:t>W &gt; %</a:t>
            </a:r>
            <a:r>
              <a:rPr lang="el-GR" dirty="0">
                <a:solidFill>
                  <a:schemeClr val="tx2"/>
                </a:solidFill>
              </a:rPr>
              <a:t>Δ</a:t>
            </a:r>
            <a:r>
              <a:rPr lang="en-US" dirty="0">
                <a:solidFill>
                  <a:schemeClr val="tx2"/>
                </a:solidFill>
              </a:rPr>
              <a:t>P,     that is      %</a:t>
            </a:r>
            <a:r>
              <a:rPr lang="el-GR" dirty="0">
                <a:solidFill>
                  <a:schemeClr val="tx2"/>
                </a:solidFill>
              </a:rPr>
              <a:t>Δ</a:t>
            </a:r>
            <a:r>
              <a:rPr lang="en-US" dirty="0">
                <a:solidFill>
                  <a:schemeClr val="tx2"/>
                </a:solidFill>
              </a:rPr>
              <a:t>W &gt; inflation.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In an individual’s personal situation, this is easy to check.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Also, a 100% COLA </a:t>
            </a:r>
            <a:r>
              <a:rPr lang="en-US" dirty="0" smtClean="0">
                <a:solidFill>
                  <a:schemeClr val="tx2"/>
                </a:solidFill>
              </a:rPr>
              <a:t>(p. 206) promises </a:t>
            </a:r>
            <a:r>
              <a:rPr lang="en-US" dirty="0">
                <a:solidFill>
                  <a:schemeClr val="tx2"/>
                </a:solidFill>
              </a:rPr>
              <a:t>that %</a:t>
            </a:r>
            <a:r>
              <a:rPr lang="el-GR" dirty="0">
                <a:solidFill>
                  <a:schemeClr val="tx2"/>
                </a:solidFill>
              </a:rPr>
              <a:t>Δ</a:t>
            </a:r>
            <a:r>
              <a:rPr lang="en-US" dirty="0">
                <a:solidFill>
                  <a:schemeClr val="tx2"/>
                </a:solidFill>
              </a:rPr>
              <a:t>W &gt; inflation.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752600" y="914400"/>
            <a:ext cx="4710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(Not in the text, so not on the exam.)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3" action="ppaction://hlinkfile"/>
              </a:rPr>
              <a:t>Data on US Real and Nominal GDP</a:t>
            </a:r>
            <a:endParaRPr lang="en-US" smtClean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04800" y="3048000"/>
            <a:ext cx="7848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http://www-personal.umd.umich.edu/~mtwomey/econhelp/201files/NIPATableGDP.xls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Link to Practice Problem of Real GDP Calculations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57200" y="2971800"/>
            <a:ext cx="831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3" action="ppaction://hlinkfile"/>
              </a:rPr>
              <a:t>http://www-personal.umd.umich.edu/~mtwomey/RealGDPcalc.xls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Figure 7.1 p. 189 .Circular Flow (more complicated)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88925" y="5917293"/>
            <a:ext cx="728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Circular flow diagrams will not be included in this course.</a:t>
            </a:r>
          </a:p>
        </p:txBody>
      </p:sp>
      <p:pic>
        <p:nvPicPr>
          <p:cNvPr id="3076" name="Picture 4" descr="KW2e_Econ_fig_23_01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14400"/>
            <a:ext cx="7026275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op070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76400"/>
            <a:ext cx="5578475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6858000"/>
            <a:ext cx="1271588" cy="425450"/>
          </a:xfrm>
          <a:prstGeom prst="actionButtonBlank">
            <a:avLst/>
          </a:prstGeom>
          <a:gradFill rotWithShape="0">
            <a:gsLst>
              <a:gs pos="0">
                <a:schemeClr val="bg2"/>
              </a:gs>
              <a:gs pos="100000">
                <a:srgbClr val="FF990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1800">
                <a:latin typeface="Arial" charset="0"/>
              </a:rPr>
              <a:t>Bat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00200" y="457200"/>
            <a:ext cx="754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>
                <a:latin typeface="Arial" charset="0"/>
              </a:rPr>
              <a:t>EYE ON THE PAST</a:t>
            </a:r>
          </a:p>
          <a:p>
            <a:pPr eaLnBrk="0" hangingPunct="0"/>
            <a:endParaRPr lang="en-US" altLang="en-US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297738" y="0"/>
            <a:ext cx="18462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charset="0"/>
              </a:rPr>
              <a:t>P. 164</a:t>
            </a:r>
          </a:p>
          <a:p>
            <a:pPr eaLnBrk="0" hangingPunct="0"/>
            <a:r>
              <a:rPr lang="en-US">
                <a:latin typeface="Arial" charset="0"/>
              </a:rPr>
              <a:t>Bade/Parkin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990600"/>
            <a:ext cx="7315200" cy="914400"/>
          </a:xfrm>
          <a:noFill/>
        </p:spPr>
        <p:txBody>
          <a:bodyPr/>
          <a:lstStyle/>
          <a:p>
            <a:pPr eaLnBrk="1" hangingPunct="1"/>
            <a:r>
              <a:rPr lang="en-US" altLang="en-US" sz="2400" smtClean="0">
                <a:latin typeface="Arial" charset="0"/>
              </a:rPr>
              <a:t>The Nominal and Real Price of a First-Class Letter</a:t>
            </a:r>
            <a:endParaRPr lang="en-US" sz="2400" smtClean="0"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op070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752600"/>
            <a:ext cx="5143500" cy="387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77000" y="6424613"/>
            <a:ext cx="1271588" cy="425450"/>
          </a:xfrm>
          <a:prstGeom prst="actionButtonBlank">
            <a:avLst/>
          </a:prstGeom>
          <a:gradFill rotWithShape="0">
            <a:gsLst>
              <a:gs pos="0">
                <a:schemeClr val="bg2"/>
              </a:gs>
              <a:gs pos="100000">
                <a:srgbClr val="FF990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1800">
                <a:latin typeface="Arial" charset="0"/>
              </a:rPr>
              <a:t>Back to list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600200" y="457200"/>
            <a:ext cx="754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>
                <a:latin typeface="Arial" charset="0"/>
              </a:rPr>
              <a:t>EYE ON THE PAST</a:t>
            </a:r>
          </a:p>
          <a:p>
            <a:pPr eaLnBrk="0" hangingPunct="0"/>
            <a:endParaRPr lang="en-US" altLang="en-US">
              <a:latin typeface="Arial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842125" y="192088"/>
            <a:ext cx="106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charset="0"/>
              </a:rPr>
              <a:t>P. 166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69925" y="61071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2000">
              <a:latin typeface="Arial" charset="0"/>
            </a:endParaRP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1400" smtClean="0">
                <a:latin typeface="Arial" charset="0"/>
              </a:rPr>
              <a:t>The Nominal and Real Wage Rates </a:t>
            </a:r>
            <a:br>
              <a:rPr lang="en-US" altLang="en-US" sz="1400" smtClean="0">
                <a:latin typeface="Arial" charset="0"/>
              </a:rPr>
            </a:br>
            <a:r>
              <a:rPr lang="en-US" altLang="en-US" sz="1400" smtClean="0">
                <a:latin typeface="Arial" charset="0"/>
              </a:rPr>
              <a:t>of Presidents of the United States</a:t>
            </a:r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Which movie earned the most?</a:t>
            </a:r>
          </a:p>
        </p:txBody>
      </p:sp>
      <p:pic>
        <p:nvPicPr>
          <p:cNvPr id="156675" name="Picture 3" descr="RealMovie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05000"/>
            <a:ext cx="31718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6" name="Picture 4" descr="RealMovie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981200"/>
            <a:ext cx="340042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Top Nominal Movie incomes</a:t>
            </a:r>
          </a:p>
        </p:txBody>
      </p:sp>
      <p:pic>
        <p:nvPicPr>
          <p:cNvPr id="24579" name="Picture 3" descr="RealMovie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61150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 Real Movies</a:t>
            </a:r>
          </a:p>
        </p:txBody>
      </p:sp>
      <p:pic>
        <p:nvPicPr>
          <p:cNvPr id="25603" name="Picture 3" descr="RealMovies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8675" y="1676400"/>
            <a:ext cx="9972675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609600"/>
            <a:ext cx="2819400" cy="1143000"/>
          </a:xfrm>
        </p:spPr>
        <p:txBody>
          <a:bodyPr/>
          <a:lstStyle/>
          <a:p>
            <a:pPr eaLnBrk="1" hangingPunct="1"/>
            <a:r>
              <a:rPr lang="en-US" smtClean="0"/>
              <a:t>Accounting night at the improv</a:t>
            </a:r>
          </a:p>
        </p:txBody>
      </p:sp>
      <p:pic>
        <p:nvPicPr>
          <p:cNvPr id="26627" name="Picture 3" descr="cartoo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8600"/>
            <a:ext cx="5334000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5715000"/>
            <a:ext cx="741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“Now is the part of the show where we ask the audience to </a:t>
            </a:r>
          </a:p>
          <a:p>
            <a:r>
              <a:rPr lang="en-US"/>
              <a:t>  shout out some random numbers!”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391400" y="152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>
              <a:latin typeface="Arial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270125" y="2401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>
              <a:latin typeface="Arial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0" y="762000"/>
            <a:ext cx="3124200" cy="533400"/>
          </a:xfrm>
          <a:noFill/>
        </p:spPr>
        <p:txBody>
          <a:bodyPr/>
          <a:lstStyle/>
          <a:p>
            <a:pPr eaLnBrk="1" hangingPunct="1"/>
            <a:r>
              <a:rPr lang="en-US" b="1" smtClean="0">
                <a:hlinkClick r:id="rId4" action="ppaction://hlinkfile"/>
              </a:rPr>
              <a:t>Tuition example</a:t>
            </a:r>
            <a:endParaRPr lang="en-US" b="1" smtClean="0"/>
          </a:p>
        </p:txBody>
      </p:sp>
    </p:spTree>
  </p:cSld>
  <p:clrMapOvr>
    <a:masterClrMapping/>
  </p:clrMapOvr>
  <p:transition spd="slow">
    <p:cover dir="d"/>
    <p:sndAc>
      <p:stSnd>
        <p:snd r:embed="rId3" name="projctor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3" action="ppaction://hlinkfile"/>
              </a:rPr>
              <a:t>Prof’s real wage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7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Table 7-1 p. 184. Calculating Real GDP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0" y="4572000"/>
            <a:ext cx="90106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GDP (year 1) = 2,000 x $0.25 + 1,000 x $0.50 = $1,000</a:t>
            </a:r>
          </a:p>
          <a:p>
            <a:r>
              <a:rPr lang="en-US"/>
              <a:t>GDP (year 2, in year 2 prices) = 2,200 x $0.30 + 1,200 x $0.70 = $1,500</a:t>
            </a:r>
          </a:p>
          <a:p>
            <a:r>
              <a:rPr lang="en-US"/>
              <a:t>GDP (year 2, in year 1 prices) = 2,200 x $0.25 + 1,200 x $0.50 = $1,150</a:t>
            </a:r>
          </a:p>
        </p:txBody>
      </p:sp>
      <p:pic>
        <p:nvPicPr>
          <p:cNvPr id="16388" name="Picture 3" descr="KW2e_Macro_table_07_01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82296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88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762000"/>
          </a:xfrm>
        </p:spPr>
        <p:txBody>
          <a:bodyPr/>
          <a:lstStyle/>
          <a:p>
            <a:pPr eaLnBrk="1" hangingPunct="1"/>
            <a:r>
              <a:rPr lang="en-US" sz="2400" smtClean="0"/>
              <a:t>. Value Added in a five-stage process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52600"/>
            <a:ext cx="648335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470525" y="41275"/>
            <a:ext cx="193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Different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Figure 7-2 p. 192. Calculating GDP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0" y="5910943"/>
            <a:ext cx="9301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One can calculate GDP by summing income, or by summing expenditures.</a:t>
            </a:r>
          </a:p>
        </p:txBody>
      </p:sp>
      <p:pic>
        <p:nvPicPr>
          <p:cNvPr id="5124" name="Picture 3" descr="KW2e_Econ_fig_23_02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90600"/>
            <a:ext cx="7040563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Figure 7-3 p. 195. US GDP in 2010, Income or Expenditure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980" y="1219200"/>
            <a:ext cx="5315346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48400" y="228600"/>
            <a:ext cx="2667000" cy="1143000"/>
          </a:xfrm>
        </p:spPr>
        <p:txBody>
          <a:bodyPr/>
          <a:lstStyle/>
          <a:p>
            <a:pPr eaLnBrk="1" hangingPunct="1"/>
            <a:r>
              <a:rPr lang="en-US" sz="2400" smtClean="0"/>
              <a:t>GDP by Sector: Statistical Abstract of the U.S.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84213"/>
            <a:ext cx="5562600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7500"/>
            <a:ext cx="57912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0"/>
            <a:ext cx="7772400" cy="457200"/>
          </a:xfr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249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025" y="4191000"/>
            <a:ext cx="85629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5029200"/>
            <a:ext cx="88201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3825" y="5715000"/>
            <a:ext cx="9020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2133600" cy="457200"/>
          </a:xfrm>
        </p:spPr>
        <p:txBody>
          <a:bodyPr/>
          <a:lstStyle/>
          <a:p>
            <a:pPr eaLnBrk="1" hangingPunct="1"/>
            <a:r>
              <a:rPr lang="en-US" sz="2400" smtClean="0"/>
              <a:t>GDP, $billion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 and the Meaning of Life. P. 200.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600200"/>
            <a:ext cx="8229600" cy="383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31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Global Comparison, p. 186. Happiness and GDP/Capita.</a:t>
            </a:r>
            <a:br>
              <a:rPr lang="en-US" dirty="0" smtClean="0"/>
            </a:br>
            <a:r>
              <a:rPr lang="en-US" dirty="0" smtClean="0">
                <a:solidFill>
                  <a:srgbClr val="00B0F0"/>
                </a:solidFill>
              </a:rPr>
              <a:t>Previous Edition</a:t>
            </a:r>
            <a:r>
              <a:rPr lang="en-US" dirty="0" smtClean="0"/>
              <a:t>.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365125" y="5299075"/>
            <a:ext cx="88312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Point is that the inhabitants of some countries with low incomes</a:t>
            </a:r>
          </a:p>
          <a:p>
            <a:r>
              <a:rPr lang="en-US"/>
              <a:t>clearly feel worse off. Furthermore, beyond a certain point (~$10,000),</a:t>
            </a:r>
          </a:p>
          <a:p>
            <a:r>
              <a:rPr lang="en-US"/>
              <a:t>higher incomes are not associated with higher life satisfaction.</a:t>
            </a:r>
          </a:p>
        </p:txBody>
      </p:sp>
      <p:pic>
        <p:nvPicPr>
          <p:cNvPr id="9220" name="Picture 3" descr="KW2e_Econ_23UN02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82296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1218</Words>
  <Application>Microsoft Office PowerPoint</Application>
  <PresentationFormat>On-screen Show (4:3)</PresentationFormat>
  <Paragraphs>190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Chapter 7. National Accounts</vt:lpstr>
      <vt:lpstr>Figure 7.1 p. 189 .Circular Flow (more complicated)</vt:lpstr>
      <vt:lpstr>. Value Added in a five-stage process </vt:lpstr>
      <vt:lpstr>Figure 7-2 p. 192. Calculating GDP</vt:lpstr>
      <vt:lpstr>Figure 7-3 p. 195. US GDP in 2010, Income or Expenditure</vt:lpstr>
      <vt:lpstr>GDP by Sector: Statistical Abstract of the U.S.</vt:lpstr>
      <vt:lpstr>PowerPoint Presentation</vt:lpstr>
      <vt:lpstr>GDP and the Meaning of Life. P. 200.</vt:lpstr>
      <vt:lpstr>Global Comparison, p. 186. Happiness and GDP/Capita. Previous Edition.</vt:lpstr>
      <vt:lpstr>Table 7-3, p. 202. Calculating the Cost of a Market Basket</vt:lpstr>
      <vt:lpstr>Figure 7-6, p. 204. The CPI for the US, 1913-2007</vt:lpstr>
      <vt:lpstr>Figure 7-5 p. 203. Makeup of the Consumer Price Index</vt:lpstr>
      <vt:lpstr>Figure 7-7 p. 205. The CPI, PPI, and GDP Deflator</vt:lpstr>
      <vt:lpstr>Real GDP and Nominal GDP</vt:lpstr>
      <vt:lpstr>Table 7-2 p. 199. Nominal vs. Real GDP in US</vt:lpstr>
      <vt:lpstr>Formulas</vt:lpstr>
      <vt:lpstr>Formulas for Percentage Change (%Δ)</vt:lpstr>
      <vt:lpstr>Data on US Real and Nominal GDP</vt:lpstr>
      <vt:lpstr>Link to Practice Problem of Real GDP Calculations</vt:lpstr>
      <vt:lpstr>The Nominal and Real Price of a First-Class Letter</vt:lpstr>
      <vt:lpstr>The Nominal and Real Wage Rates  of Presidents of the United States</vt:lpstr>
      <vt:lpstr>Which movie earned the most?</vt:lpstr>
      <vt:lpstr>Top Nominal Movie incomes</vt:lpstr>
      <vt:lpstr>Top Real Movies</vt:lpstr>
      <vt:lpstr>Accounting night at the improv</vt:lpstr>
      <vt:lpstr>Tuition example</vt:lpstr>
      <vt:lpstr>Prof’s real wage</vt:lpstr>
      <vt:lpstr>PowerPoint Presentation</vt:lpstr>
      <vt:lpstr>Table 7-1 p. 184. Calculating Real GDP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Twomey</dc:creator>
  <cp:lastModifiedBy>mtwomey</cp:lastModifiedBy>
  <cp:revision>97</cp:revision>
  <dcterms:created xsi:type="dcterms:W3CDTF">2003-06-28T12:52:01Z</dcterms:created>
  <dcterms:modified xsi:type="dcterms:W3CDTF">2013-10-16T14:56:26Z</dcterms:modified>
</cp:coreProperties>
</file>