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9" r:id="rId3"/>
    <p:sldId id="260" r:id="rId4"/>
    <p:sldId id="300" r:id="rId5"/>
    <p:sldId id="325" r:id="rId6"/>
    <p:sldId id="362" r:id="rId7"/>
    <p:sldId id="363" r:id="rId8"/>
    <p:sldId id="264" r:id="rId9"/>
    <p:sldId id="261" r:id="rId10"/>
    <p:sldId id="298" r:id="rId11"/>
    <p:sldId id="529" r:id="rId12"/>
    <p:sldId id="504" r:id="rId13"/>
    <p:sldId id="505" r:id="rId14"/>
    <p:sldId id="506" r:id="rId15"/>
    <p:sldId id="507" r:id="rId16"/>
    <p:sldId id="509" r:id="rId17"/>
    <p:sldId id="510" r:id="rId18"/>
    <p:sldId id="511" r:id="rId19"/>
    <p:sldId id="512" r:id="rId20"/>
    <p:sldId id="513" r:id="rId21"/>
    <p:sldId id="495" r:id="rId22"/>
    <p:sldId id="496" r:id="rId23"/>
    <p:sldId id="502" r:id="rId24"/>
    <p:sldId id="514" r:id="rId25"/>
    <p:sldId id="542" r:id="rId26"/>
    <p:sldId id="524" r:id="rId27"/>
    <p:sldId id="519" r:id="rId28"/>
    <p:sldId id="525" r:id="rId29"/>
    <p:sldId id="526" r:id="rId30"/>
    <p:sldId id="401" r:id="rId31"/>
    <p:sldId id="544" r:id="rId32"/>
    <p:sldId id="537" r:id="rId33"/>
    <p:sldId id="538" r:id="rId34"/>
    <p:sldId id="539" r:id="rId35"/>
    <p:sldId id="491" r:id="rId36"/>
    <p:sldId id="492" r:id="rId37"/>
    <p:sldId id="493" r:id="rId38"/>
    <p:sldId id="535" r:id="rId39"/>
    <p:sldId id="534" r:id="rId40"/>
    <p:sldId id="533" r:id="rId41"/>
    <p:sldId id="516" r:id="rId42"/>
    <p:sldId id="490" r:id="rId43"/>
    <p:sldId id="500" r:id="rId44"/>
    <p:sldId id="501" r:id="rId45"/>
    <p:sldId id="521" r:id="rId46"/>
    <p:sldId id="543" r:id="rId47"/>
    <p:sldId id="520" r:id="rId48"/>
    <p:sldId id="522" r:id="rId49"/>
    <p:sldId id="523" r:id="rId50"/>
    <p:sldId id="527" r:id="rId51"/>
    <p:sldId id="528" r:id="rId52"/>
    <p:sldId id="541" r:id="rId53"/>
    <p:sldId id="545" r:id="rId54"/>
    <p:sldId id="547" r:id="rId55"/>
    <p:sldId id="546" r:id="rId56"/>
    <p:sldId id="548" r:id="rId57"/>
    <p:sldId id="549" r:id="rId58"/>
    <p:sldId id="550"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1" autoAdjust="0"/>
    <p:restoredTop sz="86375" autoAdjust="0"/>
  </p:normalViewPr>
  <p:slideViewPr>
    <p:cSldViewPr>
      <p:cViewPr>
        <p:scale>
          <a:sx n="80" d="100"/>
          <a:sy n="80" d="100"/>
        </p:scale>
        <p:origin x="-294" y="270"/>
      </p:cViewPr>
      <p:guideLst>
        <p:guide orient="horz" pos="2160"/>
        <p:guide pos="2880"/>
      </p:guideLst>
    </p:cSldViewPr>
  </p:slideViewPr>
  <p:outlineViewPr>
    <p:cViewPr>
      <p:scale>
        <a:sx n="33" d="100"/>
        <a:sy n="33" d="100"/>
      </p:scale>
      <p:origin x="0" y="563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B109D80-2365-42DD-A23E-1269EE8DB09F}" type="slidenum">
              <a:rPr lang="en-US"/>
              <a:pPr>
                <a:defRPr/>
              </a:pPr>
              <a:t>‹#›</a:t>
            </a:fld>
            <a:endParaRPr lang="en-US"/>
          </a:p>
        </p:txBody>
      </p:sp>
    </p:spTree>
    <p:extLst>
      <p:ext uri="{BB962C8B-B14F-4D97-AF65-F5344CB8AC3E}">
        <p14:creationId xmlns:p14="http://schemas.microsoft.com/office/powerpoint/2010/main" val="1343131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Supreme_Leader_of_Iran" TargetMode="External"/><Relationship Id="rId7" Type="http://schemas.openxmlformats.org/officeDocument/2006/relationships/hyperlink" Target="http://en.wikipedia.org/wiki/President_of_Iran"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Assembly_of_Experts" TargetMode="External"/><Relationship Id="rId5" Type="http://schemas.openxmlformats.org/officeDocument/2006/relationships/hyperlink" Target="http://en.wikipedia.org/wiki/Constitution_of_Islamic_Republic_of_Iran" TargetMode="External"/><Relationship Id="rId4" Type="http://schemas.openxmlformats.org/officeDocument/2006/relationships/hyperlink" Target="http://en.wikipedia.org/wiki/Majlis_of_Ira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50F1250-0A2E-48F6-B1B6-0FB328D629DA}"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Iran</a:t>
            </a:r>
          </a:p>
          <a:p>
            <a:pPr eaLnBrk="1" hangingPunct="1"/>
            <a:r>
              <a:rPr lang="en-US" smtClean="0"/>
              <a:t>Articles by Fariborz</a:t>
            </a:r>
            <a:r>
              <a:rPr lang="en-US" dirty="0" smtClean="0"/>
              <a:t> and </a:t>
            </a:r>
            <a:r>
              <a:rPr lang="en-US" dirty="0" err="1" smtClean="0"/>
              <a:t>Sarioglaham</a:t>
            </a:r>
            <a:endParaRPr lang="en-US" dirty="0" smtClean="0"/>
          </a:p>
          <a:p>
            <a:pPr eaLnBrk="1" hangingPunct="1"/>
            <a:r>
              <a:rPr lang="en-US" dirty="0" smtClean="0"/>
              <a:t>Size of Italy, Spain and France combined. </a:t>
            </a:r>
          </a:p>
          <a:p>
            <a:pPr eaLnBrk="1" hangingPunct="1"/>
            <a:r>
              <a:rPr lang="en-US" dirty="0" smtClean="0"/>
              <a:t>Outline: Basic maps	</a:t>
            </a:r>
          </a:p>
          <a:p>
            <a:pPr eaLnBrk="1" hangingPunct="1"/>
            <a:r>
              <a:rPr lang="en-US" dirty="0" smtClean="0"/>
              <a:t>History: </a:t>
            </a:r>
            <a:r>
              <a:rPr lang="en-US" dirty="0" err="1" smtClean="0"/>
              <a:t>Qajars</a:t>
            </a:r>
            <a:r>
              <a:rPr lang="en-US" dirty="0" smtClean="0"/>
              <a:t>, Reza Pahlavi, Mohammad Reza Shah Pahlavi. </a:t>
            </a:r>
            <a:r>
              <a:rPr lang="en-US" dirty="0" err="1" smtClean="0"/>
              <a:t>Mossadeq</a:t>
            </a:r>
            <a:r>
              <a:rPr lang="en-US" dirty="0" smtClean="0"/>
              <a:t>.</a:t>
            </a:r>
          </a:p>
          <a:p>
            <a:pPr eaLnBrk="1" hangingPunct="1"/>
            <a:r>
              <a:rPr lang="en-US" dirty="0" smtClean="0"/>
              <a:t>Revolution of Ayatollah </a:t>
            </a:r>
            <a:r>
              <a:rPr lang="en-US" dirty="0" err="1" smtClean="0"/>
              <a:t>Khomenei</a:t>
            </a:r>
            <a:r>
              <a:rPr lang="en-US" dirty="0" smtClean="0"/>
              <a:t>.</a:t>
            </a:r>
          </a:p>
          <a:p>
            <a:pPr eaLnBrk="1" hangingPunct="1"/>
            <a:r>
              <a:rPr lang="en-US" dirty="0" smtClean="0"/>
              <a:t>Phases of IRI</a:t>
            </a:r>
          </a:p>
          <a:p>
            <a:pPr eaLnBrk="1" hangingPunct="1"/>
            <a:r>
              <a:rPr lang="en-US" dirty="0" smtClean="0"/>
              <a:t>Government Structure. Current Political Figures</a:t>
            </a:r>
          </a:p>
          <a:p>
            <a:pPr eaLnBrk="1" hangingPunct="1"/>
            <a:r>
              <a:rPr lang="en-US" dirty="0" smtClean="0"/>
              <a:t>Judging the Islamic Regime. Why unceasing conflict between US &amp; Iran?</a:t>
            </a:r>
          </a:p>
          <a:p>
            <a:pPr eaLnBrk="1" hangingPunct="1"/>
            <a:r>
              <a:rPr lang="en-US" dirty="0" smtClean="0"/>
              <a:t>Economic Analysis.</a:t>
            </a:r>
          </a:p>
          <a:p>
            <a:pPr eaLnBrk="1" hangingPunct="1"/>
            <a:r>
              <a:rPr lang="en-US" dirty="0" smtClean="0"/>
              <a:t>   GDP, Income Distribution and Poverty.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2C0B18A-4D8A-447B-8767-ED8C84A146BA}" type="slidenum">
              <a:rPr lang="en-US" smtClean="0"/>
              <a:pPr/>
              <a:t>10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Mossadeq.</a:t>
            </a:r>
          </a:p>
          <a:p>
            <a:pPr eaLnBrk="1" hangingPunct="1"/>
            <a:r>
              <a:rPr lang="en-US" smtClean="0"/>
              <a:t>Father was Finance Minister under Qajars. Educated in England and Switzerland. Became Deputy Finance Minister in 1917. Prime Minister who attempted to nationalize  British-owned oil companies.  Nationalist who took help from Tudeh, Marxist </a:t>
            </a:r>
          </a:p>
          <a:p>
            <a:pPr eaLnBrk="1" hangingPunct="1"/>
            <a:r>
              <a:rPr lang="en-US" smtClean="0"/>
              <a:t>party. Was eventually overthrown in 1953 with  help from the CIA. Allowed to live under house arrest near</a:t>
            </a:r>
          </a:p>
          <a:p>
            <a:pPr eaLnBrk="1" hangingPunct="1"/>
            <a:r>
              <a:rPr lang="en-US" smtClean="0"/>
              <a:t>Teheran.</a:t>
            </a:r>
          </a:p>
          <a:p>
            <a:pPr eaLnBrk="1" hangingPunct="1"/>
            <a:endParaRPr lang="en-US" smtClean="0"/>
          </a:p>
          <a:p>
            <a:pPr eaLnBrk="1" hangingPunct="1"/>
            <a:r>
              <a:rPr lang="en-US" smtClean="0"/>
              <a:t>1951-53, tension with Prime Minister Mohammad Mosaddeq, who attempted to nationalize Anglo-Iranian Petroleum Company. 1949 election in Majlis was over foreign control of oil. Issue became foreign share of petroleum profits - 50/50. CIA helps Shah back to power, and he remained loyal to U.S. </a:t>
            </a:r>
          </a:p>
          <a:p>
            <a:pPr eaLnBrk="1" hangingPunct="1"/>
            <a:r>
              <a:rPr lang="en-US" smtClean="0"/>
              <a:t>1955, Iran joined the Baghdad Pact, which brought together the "northern tier" (anti-USSR) countries of Iraq, Turkey, and Pakistan in an alliance that included Britain, with the United States serving as a supporter of the pact but not a full member. The pact was renamed the Central Treaty Organization--CENTO--after Iraq's withdrawal in 1958-and is described as a pretext under which US funneled aid to Iran.</a:t>
            </a:r>
          </a:p>
          <a:p>
            <a:pPr eaLnBrk="1" hangingPunct="1"/>
            <a:r>
              <a:rPr lang="en-US" smtClean="0"/>
              <a:t>1963 White revolution: land reform, nationalization of forests, profit sharing in industry, vote for women, infrastructural and development projects. Land reform resisted by some religious elements, whose income came from land endowments (waqf). Led to riots, exile of Ayatollah Khomeini. Marxist party (Tudeh) also prohibited after 1963 riots.</a:t>
            </a:r>
          </a:p>
          <a:p>
            <a:pPr eaLnBrk="1" hangingPunct="1"/>
            <a:r>
              <a:rPr lang="en-US" smtClean="0"/>
              <a:t>Subsequently, the Shah made greater use of SAVAK to control.</a:t>
            </a:r>
          </a:p>
          <a:p>
            <a:pPr eaLnBrk="1" hangingPunct="1"/>
            <a:r>
              <a:rPr lang="en-US" smtClean="0"/>
              <a:t>1970s minor border skirmishes with Iraq.</a:t>
            </a:r>
          </a:p>
          <a:p>
            <a:pPr eaLnBrk="1" hangingPunct="1"/>
            <a:r>
              <a:rPr lang="en-US" smtClean="0"/>
              <a:t>1979, Shah was exiled, &amp; replaced by Khomeini in 1980. Shah went first to Panama, eventually to Egypt, where he died of cancer. His son lives in US, ready to return if called.</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Shah M. Reza Pahlavi’s Modernization Policies.</a:t>
            </a:r>
          </a:p>
          <a:p>
            <a:r>
              <a:rPr lang="en-US" sz="1200" dirty="0" smtClean="0"/>
              <a:t>Often referred to as the White Revolution (i.e., bloodless); 1963-</a:t>
            </a:r>
          </a:p>
          <a:p>
            <a:endParaRPr lang="en-US" sz="1200" dirty="0" smtClean="0"/>
          </a:p>
          <a:p>
            <a:r>
              <a:rPr lang="en-US" sz="1200" dirty="0" smtClean="0"/>
              <a:t>Economics: </a:t>
            </a:r>
          </a:p>
          <a:p>
            <a:r>
              <a:rPr lang="en-US" sz="1200" dirty="0" smtClean="0"/>
              <a:t>    Agrarian reform weakened the traditional landowning class, as well as challenging </a:t>
            </a:r>
          </a:p>
          <a:p>
            <a:r>
              <a:rPr lang="en-US" sz="1200" dirty="0" smtClean="0"/>
              <a:t>       the land and revenues of the clergy</a:t>
            </a:r>
          </a:p>
          <a:p>
            <a:r>
              <a:rPr lang="en-US" sz="1200" dirty="0" smtClean="0"/>
              <a:t>     Is often depicted as hostile to </a:t>
            </a:r>
            <a:r>
              <a:rPr lang="en-US" sz="1200" i="1" dirty="0" err="1" smtClean="0"/>
              <a:t>Bazaari</a:t>
            </a:r>
            <a:r>
              <a:rPr lang="en-US" sz="1200" dirty="0" smtClean="0"/>
              <a:t> class, whom the  Shah viewed as backward</a:t>
            </a:r>
          </a:p>
          <a:p>
            <a:r>
              <a:rPr lang="en-US" sz="1200" dirty="0" smtClean="0"/>
              <a:t>     Reversed the nationalization of oil companies</a:t>
            </a:r>
          </a:p>
          <a:p>
            <a:r>
              <a:rPr lang="en-US" sz="1200" dirty="0" smtClean="0"/>
              <a:t>     Pushed education, rural infrastructure, roads, etc.</a:t>
            </a:r>
          </a:p>
          <a:p>
            <a:r>
              <a:rPr lang="en-US" sz="1200" dirty="0" smtClean="0"/>
              <a:t> Social: </a:t>
            </a:r>
          </a:p>
          <a:p>
            <a:r>
              <a:rPr lang="en-US" sz="1200" dirty="0" smtClean="0"/>
              <a:t>     Gave vote to women, while allowing some veiling (which father had forbidden)</a:t>
            </a:r>
          </a:p>
          <a:p>
            <a:r>
              <a:rPr lang="en-US" sz="1200" dirty="0" smtClean="0"/>
              <a:t>Politics:</a:t>
            </a:r>
          </a:p>
          <a:p>
            <a:r>
              <a:rPr lang="en-US" sz="1200" dirty="0" smtClean="0"/>
              <a:t>      Hostile to </a:t>
            </a:r>
            <a:r>
              <a:rPr lang="en-US" sz="1200" dirty="0" err="1" smtClean="0"/>
              <a:t>Tudeh</a:t>
            </a:r>
            <a:r>
              <a:rPr lang="en-US" sz="1200" dirty="0" smtClean="0"/>
              <a:t> ( ~ Communist) Party,  and to religious – Ayatollah Khomeini</a:t>
            </a:r>
          </a:p>
          <a:p>
            <a:r>
              <a:rPr lang="en-US" sz="1200" dirty="0" smtClean="0"/>
              <a:t>International:</a:t>
            </a:r>
          </a:p>
          <a:p>
            <a:r>
              <a:rPr lang="en-US" sz="1200" dirty="0" smtClean="0"/>
              <a:t>      Friendly toward Israel, monarchies of Saudi A., Morocco, Jordan. Sadat</a:t>
            </a:r>
          </a:p>
          <a:p>
            <a:endParaRPr lang="en-US" sz="1200" dirty="0" smtClean="0"/>
          </a:p>
          <a:p>
            <a:r>
              <a:rPr lang="en-US" sz="1200" dirty="0" smtClean="0"/>
              <a:t>The Shah’s regime is described as increasingly corrupt and authoritarian.</a:t>
            </a:r>
          </a:p>
          <a:p>
            <a:endParaRPr lang="en-US" dirty="0"/>
          </a:p>
        </p:txBody>
      </p:sp>
      <p:sp>
        <p:nvSpPr>
          <p:cNvPr id="4" name="Slide Number Placeholder 3"/>
          <p:cNvSpPr>
            <a:spLocks noGrp="1"/>
          </p:cNvSpPr>
          <p:nvPr>
            <p:ph type="sldNum" sz="quarter" idx="10"/>
          </p:nvPr>
        </p:nvSpPr>
        <p:spPr/>
        <p:txBody>
          <a:bodyPr/>
          <a:lstStyle/>
          <a:p>
            <a:pPr>
              <a:defRPr/>
            </a:pPr>
            <a:fld id="{2B109D80-2365-42DD-A23E-1269EE8DB09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AD90B52-E390-4908-8475-6C267E8A6EAC}" type="slidenum">
              <a:rPr lang="en-US" smtClean="0"/>
              <a:pPr/>
              <a:t>12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Revolution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2FC8FC6-54C7-4A8B-AA0A-C6B521279185}" type="slidenum">
              <a:rPr lang="en-US" smtClean="0"/>
              <a:pPr/>
              <a:t>13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Revolution 1a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9E5660F-78D5-4356-863B-1EEB2BF1E986}" type="slidenum">
              <a:rPr lang="en-US" smtClean="0"/>
              <a:pPr/>
              <a:t>14</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vRevolution 2</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3FF575D-BC1B-4526-98C7-FF6713A5BC21}" type="slidenum">
              <a:rPr lang="en-US" smtClean="0"/>
              <a:pPr/>
              <a:t>15</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Revolution 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174890F-8E68-459E-8272-7F6451EEE7B0}" type="slidenum">
              <a:rPr lang="en-US" smtClean="0"/>
              <a:pPr/>
              <a:t>16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Revolution 5</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3E359F-1EE4-407D-8CB9-DECC525D0E3F}" type="slidenum">
              <a:rPr lang="en-US" smtClean="0"/>
              <a:pPr/>
              <a:t>17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Revolution 6</a:t>
            </a:r>
          </a:p>
          <a:p>
            <a:pPr eaLnBrk="1" hangingPunct="1"/>
            <a:r>
              <a:rPr lang="en-US" smtClean="0"/>
              <a:t>Why overthrown? Autocratic, increasingly so. SAVAK. Concentration of wealth.  Pro-US. President Carter had made an issue of human rights.  Unable to produce changes he sought. Student movement was strong. Shah was ill; could have been replaced. </a:t>
            </a:r>
          </a:p>
          <a:p>
            <a:pPr eaLnBrk="1" hangingPunct="1"/>
            <a:r>
              <a:rPr lang="en-US" smtClean="0"/>
              <a:t>Contradictions between Shah’s ideals and his actions.</a:t>
            </a:r>
          </a:p>
          <a:p>
            <a:pPr eaLnBrk="1" hangingPunct="1"/>
            <a:r>
              <a:rPr lang="en-US" smtClean="0"/>
              <a:t>Selling out to foreigners.</a:t>
            </a:r>
          </a:p>
          <a:p>
            <a:pPr eaLnBrk="1" hangingPunct="1"/>
            <a:r>
              <a:rPr lang="en-US" smtClean="0"/>
              <a:t>(Absolute) monarchy was/is obsolete</a:t>
            </a:r>
          </a:p>
          <a:p>
            <a:pPr eaLnBrk="1" hangingPunct="1"/>
            <a:r>
              <a:rPr lang="en-US" smtClean="0"/>
              <a:t>No political parties had been allowed to grow, so religious movement evolved.</a:t>
            </a:r>
          </a:p>
          <a:p>
            <a:pPr eaLnBrk="1" hangingPunct="1"/>
            <a:r>
              <a:rPr lang="en-US" smtClean="0"/>
              <a:t>Rentier economies don’t function well.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4DBD56E-2E03-487D-9E2F-3A97A604AE7F}" type="slidenum">
              <a:rPr lang="en-US" smtClean="0"/>
              <a:pPr/>
              <a:t>18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Why Was the Shah Overthrown?</a:t>
            </a:r>
          </a:p>
          <a:p>
            <a:pPr eaLnBrk="1" hangingPunct="1"/>
            <a:endParaRPr lang="en-US" smtClean="0"/>
          </a:p>
          <a:p>
            <a:pPr eaLnBrk="1" hangingPunct="1"/>
            <a:r>
              <a:rPr lang="en-US" smtClean="0"/>
              <a:t>Autocratic, increasingly so. SAVAK. </a:t>
            </a:r>
          </a:p>
          <a:p>
            <a:pPr eaLnBrk="1" hangingPunct="1"/>
            <a:r>
              <a:rPr lang="en-US" smtClean="0"/>
              <a:t>Concentration of wealth.  Pro-US. President Carter had made an  </a:t>
            </a:r>
          </a:p>
          <a:p>
            <a:pPr eaLnBrk="1" hangingPunct="1"/>
            <a:r>
              <a:rPr lang="en-US" smtClean="0"/>
              <a:t>   issue of human rights.  Unable to produce changes he sought. Student movement was strong.</a:t>
            </a:r>
          </a:p>
          <a:p>
            <a:pPr eaLnBrk="1" hangingPunct="1"/>
            <a:r>
              <a:rPr lang="en-US" smtClean="0"/>
              <a:t> Shah was ill; could have been replaced. </a:t>
            </a:r>
          </a:p>
          <a:p>
            <a:pPr eaLnBrk="1" hangingPunct="1"/>
            <a:endParaRPr lang="en-US" smtClean="0"/>
          </a:p>
          <a:p>
            <a:pPr eaLnBrk="1" hangingPunct="1"/>
            <a:r>
              <a:rPr lang="en-US" smtClean="0"/>
              <a:t>Contradictions between Shah’s ideals and his actions.</a:t>
            </a:r>
          </a:p>
          <a:p>
            <a:pPr eaLnBrk="1" hangingPunct="1"/>
            <a:r>
              <a:rPr lang="en-US" smtClean="0"/>
              <a:t>Selling out to foreigners.</a:t>
            </a:r>
          </a:p>
          <a:p>
            <a:pPr eaLnBrk="1" hangingPunct="1"/>
            <a:endParaRPr lang="en-US" smtClean="0"/>
          </a:p>
          <a:p>
            <a:pPr eaLnBrk="1" hangingPunct="1"/>
            <a:r>
              <a:rPr lang="en-US" smtClean="0"/>
              <a:t>(Absolute) monarchy was/is obsolete</a:t>
            </a:r>
          </a:p>
          <a:p>
            <a:pPr eaLnBrk="1" hangingPunct="1"/>
            <a:endParaRPr lang="en-US" smtClean="0"/>
          </a:p>
          <a:p>
            <a:pPr eaLnBrk="1" hangingPunct="1"/>
            <a:r>
              <a:rPr lang="en-US" smtClean="0"/>
              <a:t>Rentier economies don’t function well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C4E28BC-E087-42F4-B042-93355D18036C}" type="slidenum">
              <a:rPr lang="en-US" smtClean="0"/>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Why Islamic Revolution?</a:t>
            </a:r>
          </a:p>
          <a:p>
            <a:pPr eaLnBrk="1" hangingPunct="1"/>
            <a:r>
              <a:rPr lang="en-US" smtClean="0"/>
              <a:t>There was going to be a revolution, as a reaction against the Shah.</a:t>
            </a:r>
          </a:p>
          <a:p>
            <a:pPr eaLnBrk="1" hangingPunct="1"/>
            <a:r>
              <a:rPr lang="en-US" smtClean="0"/>
              <a:t>So why was it Isalmic?</a:t>
            </a:r>
          </a:p>
          <a:p>
            <a:pPr eaLnBrk="1" hangingPunct="1"/>
            <a:endParaRPr lang="en-US" smtClean="0"/>
          </a:p>
          <a:p>
            <a:pPr eaLnBrk="1" hangingPunct="1"/>
            <a:r>
              <a:rPr lang="en-US" smtClean="0"/>
              <a:t>Weakness of political system, “the left”</a:t>
            </a:r>
          </a:p>
          <a:p>
            <a:pPr eaLnBrk="1" hangingPunct="1"/>
            <a:r>
              <a:rPr lang="en-US" smtClean="0"/>
              <a:t>No political parties had been allowed to grow, thereby leaving a space for a religious movement to dominate. Ayatollah Khomeini was the natural leader</a:t>
            </a:r>
          </a:p>
          <a:p>
            <a:pPr eaLnBrk="1" hangingPunct="1"/>
            <a:endParaRPr lang="en-US" smtClean="0"/>
          </a:p>
          <a:p>
            <a:pPr eaLnBrk="1" hangingPunct="1"/>
            <a:r>
              <a:rPr lang="en-US" smtClean="0"/>
              <a:t>The revolution was a “Nativist response to Western cultural domination, led by lay intellectuals, in which Islam initially played a secondary role.” [Boroujerdi: </a:t>
            </a:r>
            <a:r>
              <a:rPr lang="en-US" i="1" smtClean="0"/>
              <a:t>Iranian Intellectuals and the West</a:t>
            </a:r>
            <a:r>
              <a:rPr lang="en-US" smtClean="0"/>
              <a:t> 1996]  </a:t>
            </a:r>
          </a:p>
          <a:p>
            <a:pPr eaLnBrk="1" hangingPunct="1"/>
            <a:endParaRPr lang="en-US" smtClean="0"/>
          </a:p>
          <a:p>
            <a:pPr eaLnBrk="1" hangingPunct="1"/>
            <a:r>
              <a:rPr lang="en-US" smtClean="0"/>
              <a:t>“Occidentalism”—orientalism in reverse. “Westoxification” [Gharbzadigi]</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A53AA8-B720-4574-9CB1-5807D35CC667}" type="slidenum">
              <a:rPr lang="en-US" smtClean="0"/>
              <a:pPr/>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Iran: Major cities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A6C413C-0ADC-42A6-9031-31B242F530DA}" type="slidenum">
              <a:rPr lang="en-US" smtClean="0"/>
              <a:pPr/>
              <a:t>20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400" smtClean="0"/>
              <a:t>The Genealogy of Iranian Left organizations</a:t>
            </a:r>
            <a:r>
              <a:rPr lang="en-US" smtClean="0"/>
              <a:t>.</a:t>
            </a:r>
          </a:p>
          <a:p>
            <a:pPr eaLnBrk="1" hangingPunct="1">
              <a:spcBef>
                <a:spcPct val="0"/>
              </a:spcBef>
            </a:pPr>
            <a:r>
              <a:rPr lang="en-US" sz="2400" smtClean="0"/>
              <a:t>Source: </a:t>
            </a:r>
            <a:r>
              <a:rPr lang="en-US" sz="2400" i="1" smtClean="0"/>
              <a:t>Reformers and Revolutionaries in Modern Iran </a:t>
            </a:r>
            <a:r>
              <a:rPr lang="en-US" sz="2400" smtClean="0"/>
              <a:t>p. 255</a:t>
            </a:r>
          </a:p>
          <a:p>
            <a:pPr eaLnBrk="1" hangingPunct="1"/>
            <a:r>
              <a:rPr lang="en-US" u="sng" smtClean="0"/>
              <a:t>Post Shah period</a:t>
            </a:r>
            <a:r>
              <a:rPr lang="en-US" smtClean="0"/>
              <a:t>: one says of Islamic Revolution of Iran</a:t>
            </a:r>
          </a:p>
          <a:p>
            <a:pPr eaLnBrk="1" hangingPunct="1"/>
            <a:r>
              <a:rPr lang="en-US" smtClean="0"/>
              <a:t>Three phases:</a:t>
            </a:r>
          </a:p>
          <a:p>
            <a:pPr eaLnBrk="1" hangingPunct="1"/>
            <a:r>
              <a:rPr lang="en-US" smtClean="0"/>
              <a:t>1) Revolutionary Phase (few months of 1979-1980)	</a:t>
            </a:r>
          </a:p>
          <a:p>
            <a:pPr eaLnBrk="1" hangingPunct="1"/>
            <a:r>
              <a:rPr lang="en-US" smtClean="0"/>
              <a:t>2) Domination by Khomeini, Iran-Iraq War (1980-89) </a:t>
            </a:r>
          </a:p>
          <a:p>
            <a:pPr eaLnBrk="1" hangingPunct="1"/>
            <a:r>
              <a:rPr lang="en-US" smtClean="0"/>
              <a:t>3) Post Khomeini</a:t>
            </a:r>
            <a:endParaRPr lang="en-US" u="sng" smtClean="0"/>
          </a:p>
          <a:p>
            <a:pPr eaLnBrk="1" hangingPunct="1"/>
            <a:r>
              <a:rPr lang="en-US" u="sng" smtClean="0"/>
              <a:t>Events around 1980:</a:t>
            </a:r>
            <a:endParaRPr lang="en-US" smtClean="0"/>
          </a:p>
          <a:p>
            <a:pPr eaLnBrk="1" hangingPunct="1"/>
            <a:r>
              <a:rPr lang="en-US" smtClean="0"/>
              <a:t>Nationalization of 70% of capital, 2/3 of GDP. Foreigners were eventually re-imbursed. Massive capital flight. ”Structural involution.” </a:t>
            </a:r>
          </a:p>
          <a:p>
            <a:pPr eaLnBrk="1" hangingPunct="1"/>
            <a:r>
              <a:rPr lang="en-US" smtClean="0"/>
              <a:t>Price controls. Subsidization of firms. Clerical control of (charitable) foundations, ‘banyads’ taking over Shah’s wealth.</a:t>
            </a:r>
          </a:p>
          <a:p>
            <a:pPr eaLnBrk="1" hangingPunct="1"/>
            <a:r>
              <a:rPr lang="en-US" smtClean="0"/>
              <a:t>Was a period of radicalization, of growing definition of direction of the Iranian revolution. New constitution approved in 1979.</a:t>
            </a:r>
          </a:p>
          <a:p>
            <a:pPr eaLnBrk="1" hangingPunct="1"/>
            <a:r>
              <a:rPr lang="en-US" smtClean="0"/>
              <a:t>Key political event was the students swarm US embassy in 1979, and Khomeini does not reject this. Bazragan resigns. 444 days of hostage; they were released as Ronald Reagan was sworn in as President.</a:t>
            </a:r>
            <a:endParaRPr lang="en-US" sz="2400" i="1"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A4C45CE-0CBE-4577-9B82-AAACA1D32000}" type="slidenum">
              <a:rPr lang="en-US" smtClean="0"/>
              <a:pPr/>
              <a:t>21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spcBef>
                <a:spcPct val="0"/>
              </a:spcBef>
            </a:pPr>
            <a:r>
              <a:rPr lang="en-US" sz="2400" smtClean="0"/>
              <a:t>Ayatollah Khomeini</a:t>
            </a:r>
          </a:p>
          <a:p>
            <a:pPr eaLnBrk="1" hangingPunct="1">
              <a:spcBef>
                <a:spcPct val="0"/>
              </a:spcBef>
            </a:pPr>
            <a:r>
              <a:rPr lang="en-US" sz="2400" smtClean="0"/>
              <a:t>1902-1989</a:t>
            </a:r>
          </a:p>
          <a:p>
            <a:pPr eaLnBrk="1" hangingPunct="1">
              <a:spcBef>
                <a:spcPct val="0"/>
              </a:spcBef>
            </a:pPr>
            <a:r>
              <a:rPr lang="en-US" sz="2400" smtClean="0"/>
              <a:t>Leader of Iran 1979-89</a:t>
            </a:r>
          </a:p>
          <a:p>
            <a:pPr eaLnBrk="1" hangingPunct="1">
              <a:spcBef>
                <a:spcPct val="0"/>
              </a:spcBef>
            </a:pPr>
            <a:endParaRPr lang="en-US" sz="2400" smtClean="0"/>
          </a:p>
          <a:p>
            <a:pPr eaLnBrk="1" hangingPunct="1">
              <a:spcBef>
                <a:spcPct val="0"/>
              </a:spcBef>
            </a:pPr>
            <a:r>
              <a:rPr lang="en-US" sz="2400" smtClean="0"/>
              <a:t>Born into a family of clerics and landowners.</a:t>
            </a:r>
          </a:p>
          <a:p>
            <a:pPr eaLnBrk="1" hangingPunct="1">
              <a:spcBef>
                <a:spcPct val="0"/>
              </a:spcBef>
            </a:pPr>
            <a:r>
              <a:rPr lang="en-US" sz="2400" smtClean="0"/>
              <a:t>Religious teacher in Qom, was arrested and exiled in 1963 for opposing land reform and women’s emancipation, as well</a:t>
            </a:r>
          </a:p>
          <a:p>
            <a:pPr eaLnBrk="1" hangingPunct="1">
              <a:spcBef>
                <a:spcPct val="0"/>
              </a:spcBef>
            </a:pPr>
            <a:r>
              <a:rPr lang="en-US" sz="2400" smtClean="0"/>
              <a:t>as attacking regime’s corruption. Went to Turkey, Iraq, and ultimately to Paris, from where he influenced events in Iran. </a:t>
            </a:r>
            <a:r>
              <a:rPr lang="en-US" smtClean="0"/>
              <a:t>Sent cassettes of his speeches, which were passed around. </a:t>
            </a:r>
            <a:endParaRPr lang="en-US" sz="2400" smtClean="0"/>
          </a:p>
          <a:p>
            <a:pPr eaLnBrk="1" hangingPunct="1">
              <a:spcBef>
                <a:spcPct val="0"/>
              </a:spcBef>
            </a:pPr>
            <a:r>
              <a:rPr lang="en-US" sz="2400" smtClean="0"/>
              <a:t>One of his sons was killed by SAVAK in 1977</a:t>
            </a:r>
          </a:p>
          <a:p>
            <a:pPr eaLnBrk="1" hangingPunct="1">
              <a:spcBef>
                <a:spcPct val="0"/>
              </a:spcBef>
            </a:pPr>
            <a:endParaRPr lang="en-US" sz="2400" smtClean="0"/>
          </a:p>
          <a:p>
            <a:pPr eaLnBrk="1" hangingPunct="1">
              <a:spcBef>
                <a:spcPct val="0"/>
              </a:spcBef>
            </a:pPr>
            <a:r>
              <a:rPr lang="en-US" smtClean="0"/>
              <a:t>Had developed over the years the idea, and wrote book entitled </a:t>
            </a:r>
            <a:r>
              <a:rPr lang="en-US" i="1" smtClean="0"/>
              <a:t>Islamic government</a:t>
            </a:r>
            <a:r>
              <a:rPr lang="en-US" smtClean="0"/>
              <a:t> (Velayat-e Faqih) which outlined the institutions that were subsequently adopted. </a:t>
            </a:r>
            <a:endParaRPr lang="en-US" sz="2400" smtClean="0"/>
          </a:p>
          <a:p>
            <a:pPr eaLnBrk="1" hangingPunct="1"/>
            <a:r>
              <a:rPr lang="en-US" smtClean="0"/>
              <a:t> He had also been critical of the clergy, as being too accomodationist.  Returns in 1980.</a:t>
            </a:r>
          </a:p>
          <a:p>
            <a:pPr eaLnBrk="1" hangingPunct="1"/>
            <a:r>
              <a:rPr lang="en-US" smtClean="0"/>
              <a:t>Reasons for Khomeini’s popularity include: 1) uncompromising hostility towards the Shah, since 1963; 2) rhetoric that was both anti-imperialistic and populist; 3) simple lifestyle and language; 4) religious status.</a:t>
            </a:r>
            <a:endParaRPr lang="en-US" u="sng" smtClean="0"/>
          </a:p>
          <a:p>
            <a:pPr eaLnBrk="1" hangingPunct="1"/>
            <a:r>
              <a:rPr lang="en-US" u="sng" smtClean="0"/>
              <a:t>Why Islamic Revolution</a:t>
            </a:r>
            <a:r>
              <a:rPr lang="en-US" smtClean="0"/>
              <a:t>?</a:t>
            </a:r>
          </a:p>
          <a:p>
            <a:pPr eaLnBrk="1" hangingPunct="1"/>
            <a:r>
              <a:rPr lang="en-US" smtClean="0"/>
              <a:t>Reaction against the Shah </a:t>
            </a:r>
          </a:p>
          <a:p>
            <a:pPr eaLnBrk="1" hangingPunct="1"/>
            <a:r>
              <a:rPr lang="en-US" smtClean="0"/>
              <a:t>Nativist response to Western cultural domination, led by lay intellectuals, in which Islam initially played a secondary role. [Boroujerdi: </a:t>
            </a:r>
            <a:r>
              <a:rPr lang="en-US" i="1" smtClean="0"/>
              <a:t>Iranian Intellectuals and the West</a:t>
            </a:r>
            <a:r>
              <a:rPr lang="en-US" smtClean="0"/>
              <a:t> 1996]  “Occidentalism”—orientalism in reverse. “Westoxification” [Gharbzadigi]</a:t>
            </a:r>
          </a:p>
          <a:p>
            <a:pPr eaLnBrk="1" hangingPunct="1"/>
            <a:r>
              <a:rPr lang="en-US" smtClean="0"/>
              <a:t>Importance of Ayatollah Khomeini as central force. He used pan-Islamism to de-emphasize Shia/Sunni differences. His movement succeeded where Islamic Brotherhood and Jama-e’Islami did not.</a:t>
            </a:r>
          </a:p>
          <a:p>
            <a:pPr eaLnBrk="1" hangingPunct="1"/>
            <a:r>
              <a:rPr lang="en-US" smtClean="0"/>
              <a:t>Note importance of his example for subsequent religious events, rather as Nasser in 1950s/60s. His conflicts with other Shia ayatollahs.. Khosi in Iraq, mentor of Ali al-Sistani.</a:t>
            </a:r>
          </a:p>
          <a:p>
            <a:pPr eaLnBrk="1" hangingPunct="1"/>
            <a:r>
              <a:rPr lang="en-US" smtClean="0"/>
              <a:t>Weakness of political system, “the left”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9E47574-FEE1-4760-A2A1-BF3D6EF4AD38}" type="slidenum">
              <a:rPr lang="en-US" smtClean="0"/>
              <a:pPr/>
              <a:t>22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73B1FF9-5346-4857-9E1D-72377A75AC42}" type="slidenum">
              <a:rPr lang="en-US" smtClean="0"/>
              <a:pPr/>
              <a:t>23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228600" indent="-228600" eaLnBrk="1" hangingPunct="1"/>
            <a:r>
              <a:rPr lang="en-US" dirty="0" smtClean="0"/>
              <a:t>Reasons for Khomeini’s popularity</a:t>
            </a:r>
          </a:p>
          <a:p>
            <a:pPr marL="228600" indent="-228600" eaLnBrk="1" hangingPunct="1"/>
            <a:r>
              <a:rPr lang="en-US" dirty="0" smtClean="0"/>
              <a:t>Uncompromising hostility towards the Shah</a:t>
            </a:r>
          </a:p>
          <a:p>
            <a:pPr marL="685800" lvl="1" indent="-228600" eaLnBrk="1" hangingPunct="1"/>
            <a:r>
              <a:rPr lang="en-US" dirty="0" smtClean="0"/>
              <a:t>Shah was elitist, insecure, inflexible, became more authoritarian</a:t>
            </a:r>
          </a:p>
          <a:p>
            <a:pPr marL="685800" lvl="1" indent="-228600" eaLnBrk="1" hangingPunct="1"/>
            <a:r>
              <a:rPr lang="en-US" dirty="0" smtClean="0"/>
              <a:t>His modernization policies did not bear enough visible success</a:t>
            </a:r>
          </a:p>
          <a:p>
            <a:pPr marL="228600" indent="-228600" eaLnBrk="1" hangingPunct="1"/>
            <a:endParaRPr lang="en-US" dirty="0" smtClean="0"/>
          </a:p>
          <a:p>
            <a:pPr marL="228600" indent="-228600" eaLnBrk="1" hangingPunct="1"/>
            <a:r>
              <a:rPr lang="en-US" dirty="0" smtClean="0"/>
              <a:t>Rhetoric that was both anti-imperialist and populist </a:t>
            </a:r>
          </a:p>
          <a:p>
            <a:pPr marL="228600" indent="-228600" eaLnBrk="1" hangingPunct="1"/>
            <a:endParaRPr lang="en-US" dirty="0" smtClean="0"/>
          </a:p>
          <a:p>
            <a:pPr marL="228600" indent="-228600" eaLnBrk="1" hangingPunct="1"/>
            <a:r>
              <a:rPr lang="en-US" dirty="0" smtClean="0"/>
              <a:t>Simple lifestyle and language</a:t>
            </a:r>
          </a:p>
          <a:p>
            <a:pPr marL="228600" indent="-228600" eaLnBrk="1" hangingPunct="1"/>
            <a:endParaRPr lang="en-US" dirty="0" smtClean="0"/>
          </a:p>
          <a:p>
            <a:pPr marL="228600" indent="-228600" eaLnBrk="1" hangingPunct="1"/>
            <a:r>
              <a:rPr lang="en-US" dirty="0" smtClean="0"/>
              <a:t>Religious status</a:t>
            </a:r>
          </a:p>
          <a:p>
            <a:pPr marL="228600" indent="-228600" eaLnBrk="1" hangingPunct="1"/>
            <a:r>
              <a:rPr lang="en-US" dirty="0" smtClean="0"/>
              <a:t>      Even though some thought of him as an upstart</a:t>
            </a:r>
          </a:p>
          <a:p>
            <a:pPr marL="228600" indent="-228600"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4549719-057F-4448-AA2D-2153E6A72A15}" type="slidenum">
              <a:rPr lang="en-US" smtClean="0"/>
              <a:pPr/>
              <a:t>24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smtClean="0"/>
              <a:t>Iran’s Government</a:t>
            </a:r>
          </a:p>
          <a:p>
            <a:pPr eaLnBrk="1" hangingPunct="1"/>
            <a:endParaRPr lang="en-US" dirty="0" smtClean="0"/>
          </a:p>
          <a:p>
            <a:pPr eaLnBrk="1" hangingPunct="1"/>
            <a:r>
              <a:rPr lang="en-US" dirty="0" smtClean="0"/>
              <a:t>Guardian Council is composed of six Islamic jurists, selected by the </a:t>
            </a:r>
            <a:r>
              <a:rPr lang="en-US" dirty="0" smtClean="0">
                <a:hlinkClick r:id="rId3" tooltip="Supreme Leader of Iran"/>
              </a:rPr>
              <a:t>Supreme Leader of Iran</a:t>
            </a:r>
            <a:r>
              <a:rPr lang="en-US" dirty="0" smtClean="0"/>
              <a:t>, and six jurists elected by the </a:t>
            </a:r>
            <a:r>
              <a:rPr lang="en-US" dirty="0" err="1" smtClean="0">
                <a:hlinkClick r:id="rId4" tooltip="Majlis of Iran"/>
              </a:rPr>
              <a:t>Majlis</a:t>
            </a:r>
            <a:r>
              <a:rPr lang="en-US" dirty="0" smtClean="0"/>
              <a:t> from candidates nominated indirectly by the Supreme Leader. It is charged with interpreting the </a:t>
            </a:r>
            <a:r>
              <a:rPr lang="en-US" dirty="0" smtClean="0">
                <a:hlinkClick r:id="rId5" tooltip="Constitution of Islamic Republic of Iran"/>
              </a:rPr>
              <a:t>Constitution of Iran</a:t>
            </a:r>
            <a:r>
              <a:rPr lang="en-US" dirty="0" smtClean="0"/>
              <a:t>, supervising elections of, and approving of candidates to, the </a:t>
            </a:r>
            <a:r>
              <a:rPr lang="en-US" u="none" dirty="0" smtClean="0">
                <a:hlinkClick r:id="rId6" tooltip="Assembly of Experts"/>
              </a:rPr>
              <a:t>Assembly of Experts</a:t>
            </a:r>
            <a:r>
              <a:rPr lang="en-US" dirty="0" smtClean="0"/>
              <a:t>, the </a:t>
            </a:r>
            <a:r>
              <a:rPr lang="en-US" dirty="0" smtClean="0">
                <a:hlinkClick r:id="rId7" tooltip="President of Iran"/>
              </a:rPr>
              <a:t>President</a:t>
            </a:r>
            <a:r>
              <a:rPr lang="en-US" dirty="0" smtClean="0"/>
              <a:t> and the </a:t>
            </a:r>
            <a:r>
              <a:rPr lang="en-US" dirty="0" err="1" smtClean="0">
                <a:hlinkClick r:id="rId4" tooltip="Majlis of Iran"/>
              </a:rPr>
              <a:t>Majlis</a:t>
            </a:r>
            <a:r>
              <a:rPr lang="en-US" dirty="0" smtClean="0">
                <a:hlinkClick r:id="rId4" tooltip="Majlis of Iran"/>
              </a:rPr>
              <a:t> (Parliament</a:t>
            </a:r>
            <a:r>
              <a:rPr lang="en-US" dirty="0" smtClean="0"/>
              <a:t>)</a:t>
            </a:r>
          </a:p>
          <a:p>
            <a:pPr eaLnBrk="1" hangingPunct="1"/>
            <a:endParaRPr lang="en-US" dirty="0" smtClean="0"/>
          </a:p>
          <a:p>
            <a:pPr eaLnBrk="1" hangingPunct="1"/>
            <a:r>
              <a:rPr lang="en-US" dirty="0" smtClean="0"/>
              <a:t>Expediency Council appointed by the Supreme Leader, intermediates conflicts between the </a:t>
            </a:r>
            <a:r>
              <a:rPr lang="en-US" dirty="0" err="1" smtClean="0"/>
              <a:t>Majlis</a:t>
            </a:r>
            <a:r>
              <a:rPr lang="en-US" dirty="0" smtClean="0"/>
              <a:t> and the Guardian Council.</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Iran’s Supreme Leaders and Presidents</a:t>
            </a:r>
          </a:p>
          <a:p>
            <a:r>
              <a:rPr lang="en-US" sz="1400" u="sng" dirty="0" smtClean="0"/>
              <a:t>Supreme Leaders</a:t>
            </a:r>
            <a:r>
              <a:rPr lang="en-US" sz="1400" dirty="0" smtClean="0"/>
              <a:t>:</a:t>
            </a:r>
          </a:p>
          <a:p>
            <a:endParaRPr lang="en-US" dirty="0" smtClean="0"/>
          </a:p>
          <a:p>
            <a:r>
              <a:rPr lang="en-US" dirty="0" smtClean="0"/>
              <a:t>Ayatollah </a:t>
            </a:r>
            <a:r>
              <a:rPr lang="en-US" dirty="0" err="1" smtClean="0"/>
              <a:t>Ruhollah</a:t>
            </a:r>
            <a:endParaRPr lang="en-US" dirty="0" smtClean="0"/>
          </a:p>
          <a:p>
            <a:r>
              <a:rPr lang="en-US" dirty="0" smtClean="0"/>
              <a:t>       Khomeini  1979 - 1989</a:t>
            </a:r>
          </a:p>
          <a:p>
            <a:r>
              <a:rPr lang="en-US" dirty="0" smtClean="0"/>
              <a:t>Ali Khamenei 1989 - present</a:t>
            </a:r>
          </a:p>
          <a:p>
            <a:endParaRPr lang="en-US" sz="1400" u="sng" dirty="0" smtClean="0"/>
          </a:p>
          <a:p>
            <a:r>
              <a:rPr lang="en-US" sz="1400" u="sng" dirty="0" smtClean="0"/>
              <a:t>Presidents</a:t>
            </a:r>
            <a:r>
              <a:rPr lang="en-US" dirty="0" smtClean="0"/>
              <a:t>:</a:t>
            </a:r>
          </a:p>
          <a:p>
            <a:r>
              <a:rPr lang="en-US" dirty="0" err="1" smtClean="0"/>
              <a:t>Banisadr</a:t>
            </a:r>
            <a:r>
              <a:rPr lang="en-US" dirty="0" smtClean="0"/>
              <a:t>         1980-81</a:t>
            </a:r>
          </a:p>
          <a:p>
            <a:r>
              <a:rPr lang="en-US" dirty="0" smtClean="0"/>
              <a:t>Khamenei       1981-89</a:t>
            </a:r>
          </a:p>
          <a:p>
            <a:r>
              <a:rPr lang="en-US" dirty="0" smtClean="0"/>
              <a:t>Rafsanjani      1989-97</a:t>
            </a:r>
          </a:p>
          <a:p>
            <a:r>
              <a:rPr lang="en-US" dirty="0" smtClean="0"/>
              <a:t>Khatami          1997-2005</a:t>
            </a:r>
          </a:p>
          <a:p>
            <a:r>
              <a:rPr lang="en-US" dirty="0" smtClean="0"/>
              <a:t>Ahmadinejad  2005 - present</a:t>
            </a:r>
          </a:p>
          <a:p>
            <a:endParaRPr lang="en-US" dirty="0"/>
          </a:p>
        </p:txBody>
      </p:sp>
      <p:sp>
        <p:nvSpPr>
          <p:cNvPr id="4" name="Slide Number Placeholder 3"/>
          <p:cNvSpPr>
            <a:spLocks noGrp="1"/>
          </p:cNvSpPr>
          <p:nvPr>
            <p:ph type="sldNum" sz="quarter" idx="10"/>
          </p:nvPr>
        </p:nvSpPr>
        <p:spPr/>
        <p:txBody>
          <a:bodyPr/>
          <a:lstStyle/>
          <a:p>
            <a:pPr>
              <a:defRPr/>
            </a:pPr>
            <a:fld id="{2B109D80-2365-42DD-A23E-1269EE8DB09F}" type="slidenum">
              <a:rPr lang="en-US" smtClean="0"/>
              <a:pPr>
                <a:defRPr/>
              </a:pPr>
              <a:t>25</a:t>
            </a:fld>
            <a:endParaRPr lang="en-US"/>
          </a:p>
        </p:txBody>
      </p:sp>
    </p:spTree>
    <p:extLst>
      <p:ext uri="{BB962C8B-B14F-4D97-AF65-F5344CB8AC3E}">
        <p14:creationId xmlns:p14="http://schemas.microsoft.com/office/powerpoint/2010/main" val="3839482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F38A278-A255-4C00-A70B-580CBAF42796}" type="slidenum">
              <a:rPr lang="en-US" smtClean="0"/>
              <a:pPr/>
              <a:t>26</a:t>
            </a:fld>
            <a:endParaRPr lang="en-US"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Ayatollah Ali Khameinei</a:t>
            </a:r>
          </a:p>
          <a:p>
            <a:pPr eaLnBrk="1" hangingPunct="1">
              <a:spcBef>
                <a:spcPct val="50000"/>
              </a:spcBef>
            </a:pPr>
            <a:r>
              <a:rPr lang="en-US" sz="2400" smtClean="0"/>
              <a:t>President 1981-1989</a:t>
            </a:r>
          </a:p>
          <a:p>
            <a:pPr eaLnBrk="1" hangingPunct="1">
              <a:spcBef>
                <a:spcPct val="50000"/>
              </a:spcBef>
            </a:pPr>
            <a:r>
              <a:rPr lang="en-US" sz="2400" smtClean="0"/>
              <a:t>Supreme Leader 1989-</a:t>
            </a:r>
          </a:p>
          <a:p>
            <a:pPr eaLnBrk="1" hangingPunct="1">
              <a:spcBef>
                <a:spcPct val="50000"/>
              </a:spcBef>
            </a:pPr>
            <a:r>
              <a:rPr lang="en-US" sz="2400" smtClean="0"/>
              <a:t>Iran’s spiritual leader and highest authority-- “Supreme Leader” or </a:t>
            </a:r>
            <a:r>
              <a:rPr lang="en-US" sz="2400" smtClean="0">
                <a:cs typeface="Times New Roman" pitchFamily="18" charset="0"/>
              </a:rPr>
              <a:t>Leader of the Islamic Revolution (Wali Faqih</a:t>
            </a:r>
            <a:r>
              <a:rPr lang="en-US" sz="2400" smtClean="0">
                <a:latin typeface="Verdana" pitchFamily="34" charset="0"/>
                <a:cs typeface="Times New Roman" pitchFamily="18" charset="0"/>
              </a:rPr>
              <a:t>) </a:t>
            </a:r>
            <a:r>
              <a:rPr lang="en-US" sz="2400" smtClean="0"/>
              <a:t>Successor of Ayatollah Khomenei</a:t>
            </a:r>
          </a:p>
          <a:p>
            <a:pPr eaLnBrk="1" hangingPunct="1">
              <a:spcBef>
                <a:spcPct val="50000"/>
              </a:spcBef>
            </a:pPr>
            <a:r>
              <a:rPr lang="en-US" sz="2400" smtClean="0"/>
              <a:t>Viewed as “conservative,” hostile to US; opposed 2003 invasion of Iraq.</a:t>
            </a:r>
          </a:p>
          <a:p>
            <a:pPr eaLnBrk="1" hangingPunct="1">
              <a:spcBef>
                <a:spcPct val="50000"/>
              </a:spcBef>
            </a:pPr>
            <a:r>
              <a:rPr lang="en-US" sz="2400" smtClean="0"/>
              <a:t>Critical of pro-reform student protests in mid-2003.</a:t>
            </a:r>
          </a:p>
          <a:p>
            <a:pPr eaLnBrk="1" hangingPunct="1"/>
            <a:r>
              <a:rPr lang="en-US" smtClean="0"/>
              <a:t>1999 Protests Democracy, anti-clerical. [discussed in </a:t>
            </a:r>
            <a:r>
              <a:rPr lang="en-US" i="1" smtClean="0"/>
              <a:t>Current History </a:t>
            </a:r>
            <a:r>
              <a:rPr lang="en-US" smtClean="0"/>
              <a:t>article]</a:t>
            </a:r>
          </a:p>
          <a:p>
            <a:pPr eaLnBrk="1" hangingPunct="1"/>
            <a:r>
              <a:rPr lang="en-US" smtClean="0"/>
              <a:t>2002 December--2003 June. Student protests against privatization of University of Teheran, raise tuition. Also against repressive policies of Islamic Republic, “Death to Khamenei”. Some support from Teheran’s middle classes. Right wing paramilitaries attacked students viciously. Ayatollah Khamenei accused students of being American mercenaries.  (Juan Cole, </a:t>
            </a:r>
            <a:r>
              <a:rPr lang="en-US" i="1" smtClean="0"/>
              <a:t>The Nation</a:t>
            </a:r>
            <a:r>
              <a:rPr lang="en-US" smtClean="0"/>
              <a:t> July 14, 2003). Can be argued that there are debates inside Shi’a religious groups, “the reform of Islam” with implications for national welfare.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Iran’s political map</a:t>
            </a:r>
            <a:r>
              <a:rPr lang="en-US" sz="1200" dirty="0" smtClean="0"/>
              <a:t>,   </a:t>
            </a:r>
            <a:r>
              <a:rPr lang="en-US" sz="1200" dirty="0" err="1" smtClean="0"/>
              <a:t>Safshekan</a:t>
            </a:r>
            <a:r>
              <a:rPr lang="en-US" sz="1200" dirty="0" smtClean="0"/>
              <a:t> and </a:t>
            </a:r>
            <a:r>
              <a:rPr lang="en-US" sz="1200" dirty="0" err="1" smtClean="0"/>
              <a:t>Sabet</a:t>
            </a:r>
            <a:r>
              <a:rPr lang="en-US" sz="1200" dirty="0" smtClean="0"/>
              <a:t> (2010)</a:t>
            </a:r>
            <a:endParaRPr lang="en-US" dirty="0"/>
          </a:p>
        </p:txBody>
      </p:sp>
      <p:sp>
        <p:nvSpPr>
          <p:cNvPr id="4" name="Slide Number Placeholder 3"/>
          <p:cNvSpPr>
            <a:spLocks noGrp="1"/>
          </p:cNvSpPr>
          <p:nvPr>
            <p:ph type="sldNum" sz="quarter" idx="10"/>
          </p:nvPr>
        </p:nvSpPr>
        <p:spPr/>
        <p:txBody>
          <a:bodyPr/>
          <a:lstStyle/>
          <a:p>
            <a:pPr>
              <a:defRPr/>
            </a:pPr>
            <a:fld id="{2B109D80-2365-42DD-A23E-1269EE8DB09F}" type="slidenum">
              <a:rPr lang="en-US" smtClean="0"/>
              <a:pPr>
                <a:defRPr/>
              </a:pPr>
              <a:t>27</a:t>
            </a:fld>
            <a:endParaRPr lang="en-US"/>
          </a:p>
        </p:txBody>
      </p:sp>
    </p:spTree>
    <p:extLst>
      <p:ext uri="{BB962C8B-B14F-4D97-AF65-F5344CB8AC3E}">
        <p14:creationId xmlns:p14="http://schemas.microsoft.com/office/powerpoint/2010/main" val="331420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1A4F88E-0856-4CE0-8C0A-920DA41E2A9F}" type="slidenum">
              <a:rPr lang="en-US" smtClean="0"/>
              <a:pPr/>
              <a:t>28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Akbar Hashemi Rafsanjani.</a:t>
            </a:r>
          </a:p>
          <a:p>
            <a:pPr eaLnBrk="1" hangingPunct="1">
              <a:spcBef>
                <a:spcPct val="0"/>
              </a:spcBef>
            </a:pPr>
            <a:r>
              <a:rPr lang="en-US" sz="2400" smtClean="0"/>
              <a:t>President 1989-1997</a:t>
            </a:r>
          </a:p>
          <a:p>
            <a:pPr eaLnBrk="1" hangingPunct="1">
              <a:spcBef>
                <a:spcPct val="0"/>
              </a:spcBef>
            </a:pPr>
            <a:endParaRPr lang="en-US" sz="2400" smtClean="0"/>
          </a:p>
          <a:p>
            <a:pPr eaLnBrk="1" hangingPunct="1">
              <a:spcBef>
                <a:spcPct val="0"/>
              </a:spcBef>
            </a:pPr>
            <a:r>
              <a:rPr lang="en-US" sz="2400" smtClean="0"/>
              <a:t>Speaker of the Majlis 1980-89</a:t>
            </a:r>
          </a:p>
          <a:p>
            <a:pPr eaLnBrk="1" hangingPunct="1">
              <a:spcBef>
                <a:spcPct val="0"/>
              </a:spcBef>
            </a:pPr>
            <a:endParaRPr lang="en-US" sz="2400" smtClean="0"/>
          </a:p>
          <a:p>
            <a:pPr eaLnBrk="1" hangingPunct="1">
              <a:spcBef>
                <a:spcPct val="0"/>
              </a:spcBef>
            </a:pPr>
            <a:r>
              <a:rPr lang="en-US" sz="2400" smtClean="0"/>
              <a:t>Currently President of the Expediency</a:t>
            </a:r>
          </a:p>
          <a:p>
            <a:pPr eaLnBrk="1" hangingPunct="1">
              <a:spcBef>
                <a:spcPct val="0"/>
              </a:spcBef>
            </a:pPr>
            <a:r>
              <a:rPr lang="en-US" sz="2400" smtClean="0"/>
              <a:t>Council</a:t>
            </a:r>
          </a:p>
          <a:p>
            <a:pPr eaLnBrk="1" hangingPunct="1">
              <a:spcBef>
                <a:spcPct val="0"/>
              </a:spcBef>
            </a:pPr>
            <a:endParaRPr lang="en-US" sz="2400" smtClean="0"/>
          </a:p>
          <a:p>
            <a:pPr eaLnBrk="1" hangingPunct="1">
              <a:spcBef>
                <a:spcPct val="0"/>
              </a:spcBef>
            </a:pPr>
            <a:r>
              <a:rPr lang="en-US" sz="2400" smtClean="0"/>
              <a:t>Had been seen as a “progressive;” but is</a:t>
            </a:r>
          </a:p>
          <a:p>
            <a:pPr eaLnBrk="1" hangingPunct="1">
              <a:spcBef>
                <a:spcPct val="0"/>
              </a:spcBef>
            </a:pPr>
            <a:r>
              <a:rPr lang="en-US" sz="2400" smtClean="0"/>
              <a:t>more traditional than Khatami.</a:t>
            </a:r>
          </a:p>
          <a:p>
            <a:pPr eaLnBrk="1" hangingPunct="1">
              <a:spcBef>
                <a:spcPct val="0"/>
              </a:spcBef>
            </a:pPr>
            <a:endParaRPr lang="en-US" sz="2400" smtClean="0"/>
          </a:p>
          <a:p>
            <a:pPr eaLnBrk="1" hangingPunct="1">
              <a:spcBef>
                <a:spcPct val="0"/>
              </a:spcBef>
            </a:pPr>
            <a:r>
              <a:rPr lang="en-US" sz="2400" smtClean="0"/>
              <a:t>Lost 2005 election to Ahmadinejad.</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3E0A59F-E086-4808-92DC-D703805F6183}" type="slidenum">
              <a:rPr lang="en-US" smtClean="0"/>
              <a:pPr/>
              <a:t>29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Mohammed Khatami.</a:t>
            </a:r>
          </a:p>
          <a:p>
            <a:pPr eaLnBrk="1" hangingPunct="1"/>
            <a:r>
              <a:rPr lang="en-US" smtClean="0"/>
              <a:t>Born 1943</a:t>
            </a:r>
          </a:p>
          <a:p>
            <a:pPr eaLnBrk="1" hangingPunct="1"/>
            <a:r>
              <a:rPr lang="en-US" smtClean="0"/>
              <a:t>President of Iran  1997-2005.</a:t>
            </a:r>
          </a:p>
          <a:p>
            <a:pPr eaLnBrk="1" hangingPunct="1"/>
            <a:endParaRPr lang="en-US" smtClean="0"/>
          </a:p>
          <a:p>
            <a:pPr eaLnBrk="1" hangingPunct="1"/>
            <a:r>
              <a:rPr lang="en-US" smtClean="0"/>
              <a:t>Father was an important religious leader; he</a:t>
            </a:r>
          </a:p>
          <a:p>
            <a:pPr eaLnBrk="1" hangingPunct="1"/>
            <a:r>
              <a:rPr lang="en-US" smtClean="0"/>
              <a:t>studied Islamic sciences in Qom.</a:t>
            </a:r>
          </a:p>
          <a:p>
            <a:pPr eaLnBrk="1" hangingPunct="1"/>
            <a:r>
              <a:rPr lang="en-US" smtClean="0"/>
              <a:t>Leader of Islamic Center of Hamburg, Germany</a:t>
            </a:r>
          </a:p>
          <a:p>
            <a:pPr eaLnBrk="1" hangingPunct="1"/>
            <a:r>
              <a:rPr lang="en-US" smtClean="0"/>
              <a:t>Returned to Iran after victory of Revolution.</a:t>
            </a:r>
          </a:p>
          <a:p>
            <a:pPr eaLnBrk="1" hangingPunct="1"/>
            <a:r>
              <a:rPr lang="en-US" smtClean="0"/>
              <a:t>Elected President in 1997, running as a </a:t>
            </a:r>
          </a:p>
          <a:p>
            <a:pPr eaLnBrk="1" hangingPunct="1"/>
            <a:r>
              <a:rPr lang="en-US" smtClean="0"/>
              <a:t>moderate reformist, working for slow, incremental</a:t>
            </a:r>
          </a:p>
          <a:p>
            <a:pPr eaLnBrk="1" hangingPunct="1"/>
            <a:r>
              <a:rPr lang="en-US" smtClean="0"/>
              <a:t>change. Evidently, was not real successful, and was </a:t>
            </a:r>
          </a:p>
          <a:p>
            <a:pPr eaLnBrk="1" hangingPunct="1"/>
            <a:r>
              <a:rPr lang="en-US" smtClean="0"/>
              <a:t>succeeded by a fire-brand populist.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AE7F917-2C16-4CED-8A33-8EF140F54258}" type="slidenum">
              <a:rPr lang="en-US" smtClean="0"/>
              <a:pPr/>
              <a:t>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Iran: topographical map</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204002F-BC3C-454C-9D77-01E321003E5F}" type="slidenum">
              <a:rPr lang="en-US" smtClean="0"/>
              <a:pPr/>
              <a:t>30</a:t>
            </a:fld>
            <a:endParaRPr lang="en-US" smtClean="0"/>
          </a:p>
        </p:txBody>
      </p:sp>
      <p:sp>
        <p:nvSpPr>
          <p:cNvPr id="87043" name="Rectangle 1026"/>
          <p:cNvSpPr>
            <a:spLocks noGrp="1" noRot="1" noChangeAspect="1" noChangeArrowheads="1" noTextEdit="1"/>
          </p:cNvSpPr>
          <p:nvPr>
            <p:ph type="sldImg"/>
          </p:nvPr>
        </p:nvSpPr>
        <p:spPr>
          <a:ln/>
        </p:spPr>
      </p:sp>
      <p:sp>
        <p:nvSpPr>
          <p:cNvPr id="87044" name="Rectangle 1027"/>
          <p:cNvSpPr>
            <a:spLocks noGrp="1" noChangeArrowheads="1"/>
          </p:cNvSpPr>
          <p:nvPr>
            <p:ph type="body" idx="1"/>
          </p:nvPr>
        </p:nvSpPr>
        <p:spPr>
          <a:noFill/>
          <a:ln/>
        </p:spPr>
        <p:txBody>
          <a:bodyPr/>
          <a:lstStyle/>
          <a:p>
            <a:pPr eaLnBrk="1" hangingPunct="1"/>
            <a:r>
              <a:rPr lang="en-US" dirty="0" smtClean="0"/>
              <a:t>Mahmud </a:t>
            </a:r>
            <a:r>
              <a:rPr lang="en-US" dirty="0" err="1" smtClean="0"/>
              <a:t>Ahmadinejad</a:t>
            </a:r>
            <a:endParaRPr lang="en-US" dirty="0" smtClean="0"/>
          </a:p>
          <a:p>
            <a:pPr eaLnBrk="1" hangingPunct="1">
              <a:spcBef>
                <a:spcPct val="0"/>
              </a:spcBef>
            </a:pPr>
            <a:r>
              <a:rPr lang="en-US" sz="2400" dirty="0" smtClean="0"/>
              <a:t>Born 1956, son of a blacksmith</a:t>
            </a:r>
          </a:p>
          <a:p>
            <a:pPr eaLnBrk="1" hangingPunct="1">
              <a:spcBef>
                <a:spcPct val="0"/>
              </a:spcBef>
            </a:pPr>
            <a:r>
              <a:rPr lang="en-US" sz="2400" dirty="0" smtClean="0"/>
              <a:t>Raised in Tehran</a:t>
            </a:r>
          </a:p>
          <a:p>
            <a:pPr eaLnBrk="1" hangingPunct="1">
              <a:spcBef>
                <a:spcPct val="0"/>
              </a:spcBef>
            </a:pPr>
            <a:r>
              <a:rPr lang="en-US" sz="2400" dirty="0" smtClean="0"/>
              <a:t>Has a Ph.D. in engineering</a:t>
            </a:r>
          </a:p>
          <a:p>
            <a:pPr eaLnBrk="1" hangingPunct="1">
              <a:spcBef>
                <a:spcPct val="0"/>
              </a:spcBef>
            </a:pPr>
            <a:r>
              <a:rPr lang="en-US" sz="2400" dirty="0" smtClean="0"/>
              <a:t>Appointed Mayor of Tehran 2003</a:t>
            </a:r>
          </a:p>
          <a:p>
            <a:pPr eaLnBrk="1" hangingPunct="1">
              <a:spcBef>
                <a:spcPct val="0"/>
              </a:spcBef>
            </a:pPr>
            <a:r>
              <a:rPr lang="en-US" sz="2400" dirty="0" smtClean="0"/>
              <a:t>President 2005-</a:t>
            </a:r>
          </a:p>
          <a:p>
            <a:pPr eaLnBrk="1" hangingPunct="1">
              <a:spcBef>
                <a:spcPct val="0"/>
              </a:spcBef>
            </a:pPr>
            <a:endParaRPr lang="en-US" sz="2400" dirty="0" smtClean="0"/>
          </a:p>
          <a:p>
            <a:pPr eaLnBrk="1" hangingPunct="1">
              <a:spcBef>
                <a:spcPct val="0"/>
              </a:spcBef>
            </a:pPr>
            <a:r>
              <a:rPr lang="en-US" sz="2400" dirty="0" smtClean="0"/>
              <a:t>Described as a religious conservative,</a:t>
            </a:r>
          </a:p>
          <a:p>
            <a:pPr eaLnBrk="1" hangingPunct="1">
              <a:spcBef>
                <a:spcPct val="0"/>
              </a:spcBef>
            </a:pPr>
            <a:r>
              <a:rPr lang="en-US" sz="2400" dirty="0" smtClean="0"/>
              <a:t>a populist. Known for making strong</a:t>
            </a:r>
          </a:p>
          <a:p>
            <a:pPr eaLnBrk="1" hangingPunct="1">
              <a:spcBef>
                <a:spcPct val="0"/>
              </a:spcBef>
            </a:pPr>
            <a:r>
              <a:rPr lang="en-US" sz="2400" dirty="0" smtClean="0"/>
              <a:t>anti-Israel and anti-American</a:t>
            </a:r>
          </a:p>
          <a:p>
            <a:pPr eaLnBrk="1" hangingPunct="1"/>
            <a:r>
              <a:rPr lang="en-US" sz="2400" dirty="0" smtClean="0"/>
              <a:t>Statements. </a:t>
            </a:r>
            <a:r>
              <a:rPr lang="en-US" dirty="0" smtClean="0"/>
              <a:t>Suggestion that he pushes</a:t>
            </a:r>
          </a:p>
          <a:p>
            <a:pPr eaLnBrk="1" hangingPunct="1"/>
            <a:r>
              <a:rPr lang="en-US" dirty="0" smtClean="0"/>
              <a:t>for independence from religious</a:t>
            </a:r>
          </a:p>
          <a:p>
            <a:pPr eaLnBrk="1" hangingPunct="1"/>
            <a:r>
              <a:rPr lang="en-US" dirty="0" smtClean="0"/>
              <a:t>establishment.</a:t>
            </a:r>
          </a:p>
          <a:p>
            <a:pPr eaLnBrk="1" hangingPunct="1">
              <a:spcBef>
                <a:spcPct val="0"/>
              </a:spcBef>
            </a:pPr>
            <a:endParaRPr lang="en-US" sz="2400" dirty="0" smtClean="0"/>
          </a:p>
          <a:p>
            <a:pPr eaLnBrk="1" hangingPunct="1"/>
            <a:r>
              <a:rPr lang="en-US" dirty="0" smtClean="0"/>
              <a:t>Parliamentary elections in 2004. Presidential elections in 2005. Voter turnouts have been falling. </a:t>
            </a:r>
            <a:endParaRPr lang="en-US" b="1" dirty="0" smtClean="0"/>
          </a:p>
          <a:p>
            <a:pPr eaLnBrk="1" hangingPunct="1"/>
            <a:r>
              <a:rPr lang="en-US" b="1" dirty="0" smtClean="0"/>
              <a:t>Judging Islamic Regime</a:t>
            </a:r>
            <a:r>
              <a:rPr lang="en-US" dirty="0" smtClean="0"/>
              <a:t>:</a:t>
            </a:r>
            <a:endParaRPr lang="en-US" u="sng" dirty="0" smtClean="0"/>
          </a:p>
          <a:p>
            <a:pPr eaLnBrk="1" hangingPunct="1"/>
            <a:r>
              <a:rPr lang="en-US" u="sng" dirty="0" smtClean="0"/>
              <a:t>Family Planning</a:t>
            </a:r>
            <a:endParaRPr lang="en-US" dirty="0" smtClean="0"/>
          </a:p>
          <a:p>
            <a:pPr eaLnBrk="1" hangingPunct="1"/>
            <a:r>
              <a:rPr lang="en-US" dirty="0" smtClean="0"/>
              <a:t>	Immediate change was moves judged hostile to women: </a:t>
            </a:r>
          </a:p>
          <a:p>
            <a:pPr eaLnBrk="1" hangingPunct="1"/>
            <a:r>
              <a:rPr lang="en-US" dirty="0" smtClean="0"/>
              <a:t>	Divorce, jobs. Then moderated, significant support for family planning.</a:t>
            </a:r>
            <a:endParaRPr lang="en-US" u="sng" dirty="0" smtClean="0"/>
          </a:p>
          <a:p>
            <a:pPr eaLnBrk="1" hangingPunct="1"/>
            <a:r>
              <a:rPr lang="en-US" u="sng" dirty="0" smtClean="0"/>
              <a:t>Economic Policies</a:t>
            </a:r>
            <a:r>
              <a:rPr lang="en-US" dirty="0" smtClean="0"/>
              <a:t>: Country has stagnated; people do not feel that benefits of oil have reached them. Technocrats criticize lack of care and upkeep of oil. Some believe that clergy is keeping benefits of oil. [See below]</a:t>
            </a:r>
            <a:endParaRPr lang="en-US" u="sng" dirty="0" smtClean="0"/>
          </a:p>
          <a:p>
            <a:pPr eaLnBrk="1" hangingPunct="1"/>
            <a:r>
              <a:rPr lang="en-US" u="sng" dirty="0" smtClean="0"/>
              <a:t>Agrarian Reform</a:t>
            </a:r>
            <a:endParaRPr lang="en-US" dirty="0" smtClean="0"/>
          </a:p>
          <a:p>
            <a:pPr eaLnBrk="1" hangingPunct="1"/>
            <a:r>
              <a:rPr lang="en-US" dirty="0" smtClean="0"/>
              <a:t>	1982 after many debates, law passed. Rejected in 1983 by Council of Guardians. Reconsidered a milder version in 1985, also rejected. 1986 an even milder version was accepted. </a:t>
            </a:r>
          </a:p>
          <a:p>
            <a:pPr eaLnBrk="1" hangingPunct="1"/>
            <a:r>
              <a:rPr lang="en-US" dirty="0" smtClean="0"/>
              <a:t>	In those votes, the clerics did not vote uniformly.</a:t>
            </a:r>
            <a:endParaRPr lang="en-US" u="sng" dirty="0" smtClean="0"/>
          </a:p>
          <a:p>
            <a:pPr eaLnBrk="1" hangingPunct="1"/>
            <a:r>
              <a:rPr lang="en-US" u="sng" dirty="0" smtClean="0"/>
              <a:t>Politics</a:t>
            </a:r>
            <a:r>
              <a:rPr lang="en-US" dirty="0" smtClean="0"/>
              <a:t>: Democracy-staying within Constitution</a:t>
            </a:r>
            <a:endParaRPr lang="en-US" u="sng" dirty="0" smtClean="0"/>
          </a:p>
          <a:p>
            <a:pPr eaLnBrk="1" hangingPunct="1"/>
            <a:r>
              <a:rPr lang="en-US" u="sng" dirty="0" smtClean="0"/>
              <a:t>Women’s issues</a:t>
            </a:r>
            <a:r>
              <a:rPr lang="en-US" dirty="0" smtClean="0"/>
              <a:t> Subject to significant criticism—recently gave Nobel Peace Prize to a female Lawyer</a:t>
            </a:r>
          </a:p>
          <a:p>
            <a:pPr eaLnBrk="1" hangingPunct="1"/>
            <a:r>
              <a:rPr lang="en-US" dirty="0" smtClean="0"/>
              <a:t>Suggestion that look at analysis of “ruling clergy” in </a:t>
            </a:r>
            <a:r>
              <a:rPr lang="en-US" dirty="0" err="1" smtClean="0"/>
              <a:t>Baktiari</a:t>
            </a:r>
            <a:r>
              <a:rPr lang="en-US" dirty="0" smtClean="0"/>
              <a:t> and </a:t>
            </a:r>
            <a:r>
              <a:rPr lang="en-US" dirty="0" err="1" smtClean="0"/>
              <a:t>Vaziri</a:t>
            </a:r>
            <a:r>
              <a:rPr lang="en-US" dirty="0" smtClean="0"/>
              <a:t> article. Functional gridlock.</a:t>
            </a:r>
            <a:endParaRPr lang="en-US" b="1" dirty="0" smtClean="0"/>
          </a:p>
          <a:p>
            <a:pPr eaLnBrk="1" hangingPunct="1"/>
            <a:r>
              <a:rPr lang="en-US" b="1" dirty="0" smtClean="0"/>
              <a:t>Why unceasing conflict between US and Iran?</a:t>
            </a:r>
            <a:endParaRPr lang="en-US" dirty="0" smtClean="0"/>
          </a:p>
          <a:p>
            <a:pPr eaLnBrk="1" hangingPunct="1"/>
            <a:r>
              <a:rPr lang="en-US" dirty="0" smtClean="0"/>
              <a:t>Historical background—Iran squeezed between two expanding empires, Britain and Russia/USSR. Oil wealth</a:t>
            </a:r>
          </a:p>
          <a:p>
            <a:pPr eaLnBrk="1" hangingPunct="1"/>
            <a:r>
              <a:rPr lang="en-US" dirty="0" smtClean="0"/>
              <a:t>Specific events relating to US and Shah, (and </a:t>
            </a:r>
            <a:r>
              <a:rPr lang="en-US" dirty="0" err="1" smtClean="0"/>
              <a:t>Mossadeq</a:t>
            </a:r>
            <a:r>
              <a:rPr lang="en-US" dirty="0" smtClean="0"/>
              <a:t> and oil)</a:t>
            </a:r>
          </a:p>
          <a:p>
            <a:pPr eaLnBrk="1" hangingPunct="1"/>
            <a:r>
              <a:rPr lang="en-US" dirty="0" smtClean="0"/>
              <a:t>Ayatollah Khomeini: hatred for US/Shah, (takeover of embassy, Iran/contra, US support of Iraq, US hostility to Muslim theocracy)</a:t>
            </a:r>
          </a:p>
          <a:p>
            <a:pPr eaLnBrk="1" hangingPunct="1"/>
            <a:r>
              <a:rPr lang="en-US" dirty="0" smtClean="0"/>
              <a:t>Post-Khomeini: exporting of terrorism; US embargoes, axis of evil; nuclear power; vested interests in both countries. </a:t>
            </a:r>
          </a:p>
          <a:p>
            <a:pPr eaLnBrk="1" hangingPunct="1"/>
            <a:r>
              <a:rPr lang="en-US" dirty="0" smtClean="0"/>
              <a:t>No natural support for Iran inside US—not oil industries. </a:t>
            </a:r>
          </a:p>
          <a:p>
            <a:pPr eaLnBrk="1" hangingPunct="1"/>
            <a:r>
              <a:rPr lang="en-US" dirty="0" smtClean="0"/>
              <a:t>Strategic geographical considerations. US neo-cons and political industrial complex.</a:t>
            </a:r>
            <a:endParaRPr lang="en-US" b="1" dirty="0" smtClean="0"/>
          </a:p>
          <a:p>
            <a:pPr eaLnBrk="1" hangingPunct="1"/>
            <a:r>
              <a:rPr lang="en-US" b="1" dirty="0" smtClean="0"/>
              <a:t>Analysis of Economic Results and Policies</a:t>
            </a:r>
            <a:r>
              <a:rPr lang="en-US" dirty="0" smtClean="0"/>
              <a:t>.</a:t>
            </a:r>
          </a:p>
          <a:p>
            <a:pPr eaLnBrk="1" hangingPunct="1"/>
            <a:r>
              <a:rPr lang="en-US" dirty="0" smtClean="0"/>
              <a:t>Economic policies are difficult to judge in war economy</a:t>
            </a:r>
          </a:p>
          <a:p>
            <a:pPr eaLnBrk="1" hangingPunct="1"/>
            <a:r>
              <a:rPr lang="en-US" dirty="0" smtClean="0"/>
              <a:t>	Slow Job Creation.</a:t>
            </a:r>
          </a:p>
          <a:p>
            <a:pPr eaLnBrk="1" hangingPunct="1"/>
            <a:r>
              <a:rPr lang="en-US" dirty="0" smtClean="0"/>
              <a:t>	Poverty down.</a:t>
            </a:r>
          </a:p>
          <a:p>
            <a:pPr eaLnBrk="1" hangingPunct="1"/>
            <a:r>
              <a:rPr lang="en-US" dirty="0" smtClean="0"/>
              <a:t>	Inflation increased, lots of price controls</a:t>
            </a:r>
          </a:p>
          <a:p>
            <a:pPr eaLnBrk="1" hangingPunct="1"/>
            <a:r>
              <a:rPr lang="en-US" dirty="0" smtClean="0"/>
              <a:t>	Non-petroleum sector is growing, slowly.</a:t>
            </a:r>
          </a:p>
          <a:p>
            <a:pPr eaLnBrk="1" hangingPunct="1"/>
            <a:r>
              <a:rPr lang="en-US" dirty="0" smtClean="0"/>
              <a:t>	Unsatisfactory investment and industrial growth.</a:t>
            </a:r>
          </a:p>
          <a:p>
            <a:pPr eaLnBrk="1" hangingPunct="1"/>
            <a:r>
              <a:rPr lang="en-US" dirty="0" smtClean="0"/>
              <a:t>	Poor support for the national oil company Oil sector is weaker than before—overproduction, lack of maintenance, increased internal demand, no new reserves. Could use new FDI and explorations.</a:t>
            </a:r>
          </a:p>
          <a:p>
            <a:pPr eaLnBrk="1" hangingPunct="1"/>
            <a:r>
              <a:rPr lang="en-US" dirty="0" smtClean="0"/>
              <a:t>	Little debt.</a:t>
            </a:r>
          </a:p>
          <a:p>
            <a:pPr eaLnBrk="1" hangingPunct="1"/>
            <a:r>
              <a:rPr lang="en-US" dirty="0" err="1" smtClean="0"/>
              <a:t>Nomani</a:t>
            </a:r>
            <a:r>
              <a:rPr lang="en-US" dirty="0" smtClean="0"/>
              <a:t> &amp; </a:t>
            </a:r>
            <a:r>
              <a:rPr lang="en-US" dirty="0" err="1" smtClean="0"/>
              <a:t>Behdad</a:t>
            </a:r>
            <a:r>
              <a:rPr lang="en-US" dirty="0" smtClean="0"/>
              <a:t> (p. 36): involution “fervent search for a populist-statist Islamic utopia” 1980-88. Followed by a period of economic restructuring, a la IMF and World Bank. Bloated state economic sector. Multiple exchange rates were eventually unified. </a:t>
            </a:r>
            <a:r>
              <a:rPr lang="en-US" dirty="0" err="1" smtClean="0"/>
              <a:t>Bonyads</a:t>
            </a:r>
            <a:r>
              <a:rPr lang="en-US" dirty="0" smtClean="0"/>
              <a:t> benefited from special privileges. </a:t>
            </a:r>
          </a:p>
          <a:p>
            <a:pPr eaLnBrk="1" hangingPunct="1"/>
            <a:r>
              <a:rPr lang="en-US" dirty="0" err="1" smtClean="0"/>
              <a:t>Karshenas</a:t>
            </a:r>
            <a:r>
              <a:rPr lang="en-US" dirty="0" smtClean="0"/>
              <a:t> and </a:t>
            </a:r>
            <a:r>
              <a:rPr lang="en-US" dirty="0" err="1" smtClean="0"/>
              <a:t>Pesaran</a:t>
            </a:r>
            <a:r>
              <a:rPr lang="en-US" dirty="0" smtClean="0"/>
              <a:t> emphasize negative effects of exchange rate controls. Need for planning but inability. “Inflexible fiscal machinery of Shah’s era. Exhaustion of Shah’s ISI, especially in context of Dutch disease. </a:t>
            </a:r>
            <a:r>
              <a:rPr lang="en-US" dirty="0" err="1" smtClean="0"/>
              <a:t>Rentier</a:t>
            </a:r>
            <a:r>
              <a:rPr lang="en-US" dirty="0" smtClean="0"/>
              <a:t> nature. Inability of export oriented sector to develop. </a:t>
            </a:r>
          </a:p>
          <a:p>
            <a:pPr eaLnBrk="1" hangingPunct="1"/>
            <a:r>
              <a:rPr lang="en-US" dirty="0" smtClean="0"/>
              <a:t>Agriculture:</a:t>
            </a:r>
          </a:p>
          <a:p>
            <a:pPr eaLnBrk="1" hangingPunct="1"/>
            <a:r>
              <a:rPr lang="en-US" dirty="0" smtClean="0"/>
              <a:t>Land Reform: Major mobilizations of peasants by “radicals”, versus return of land taken by Shah.</a:t>
            </a:r>
          </a:p>
          <a:p>
            <a:pPr eaLnBrk="1" hangingPunct="1"/>
            <a:r>
              <a:rPr lang="en-US" dirty="0" smtClean="0"/>
              <a:t>	Issues were “dead land”, land acquired unjustly (but centuries earlier), inefficient, large holdings shared out.</a:t>
            </a:r>
          </a:p>
          <a:p>
            <a:pPr eaLnBrk="1" hangingPunct="1"/>
            <a:r>
              <a:rPr lang="en-US" dirty="0" err="1" smtClean="0"/>
              <a:t>Shakoori</a:t>
            </a:r>
            <a:r>
              <a:rPr lang="en-US" dirty="0" smtClean="0"/>
              <a:t> describes creation of Ministry of Jihad, Village Councils, cooperatives. Concludes (p. 98) “..most agricultural and rural policies initiated after the revolution were politically motivated, and once the short-term political objectives had been attained most projects, such as the service centers, the village councils, the provisions laid down in the Land Reform Act and even the </a:t>
            </a:r>
            <a:r>
              <a:rPr lang="en-US" i="1" dirty="0" err="1" smtClean="0"/>
              <a:t>mosha</a:t>
            </a:r>
            <a:r>
              <a:rPr lang="en-US" dirty="0" smtClean="0"/>
              <a:t> cooperatives were either abandoned or left to fade away.”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Hassan </a:t>
            </a:r>
            <a:r>
              <a:rPr lang="en-US" dirty="0" err="1" smtClean="0"/>
              <a:t>Rouhani</a:t>
            </a:r>
            <a:r>
              <a:rPr lang="en-US" dirty="0" smtClean="0"/>
              <a:t>, 1948-  Cleric with status of </a:t>
            </a:r>
            <a:r>
              <a:rPr lang="en-US" dirty="0" err="1" smtClean="0"/>
              <a:t>Mujtahid</a:t>
            </a:r>
            <a:r>
              <a:rPr lang="en-US" dirty="0" smtClean="0"/>
              <a:t>.</a:t>
            </a:r>
          </a:p>
          <a:p>
            <a:r>
              <a:rPr lang="en-US" dirty="0" smtClean="0"/>
              <a:t>Has been on the Assembly of Experts, a member of the Expediency Council; was</a:t>
            </a:r>
          </a:p>
          <a:p>
            <a:r>
              <a:rPr lang="en-US" dirty="0" smtClean="0"/>
              <a:t>Deputy speaker of the Parliament, and headed Iran’s nuclear negotiating team.</a:t>
            </a:r>
          </a:p>
          <a:p>
            <a:r>
              <a:rPr lang="en-US" dirty="0" smtClean="0"/>
              <a:t>Elected President in 2013.</a:t>
            </a:r>
          </a:p>
          <a:p>
            <a:r>
              <a:rPr lang="en-US" dirty="0" smtClean="0"/>
              <a:t>Viewed in the west as a moderate.</a:t>
            </a:r>
          </a:p>
          <a:p>
            <a:endParaRPr lang="en-US" dirty="0"/>
          </a:p>
        </p:txBody>
      </p:sp>
      <p:sp>
        <p:nvSpPr>
          <p:cNvPr id="4" name="Slide Number Placeholder 3"/>
          <p:cNvSpPr>
            <a:spLocks noGrp="1"/>
          </p:cNvSpPr>
          <p:nvPr>
            <p:ph type="sldNum" sz="quarter" idx="10"/>
          </p:nvPr>
        </p:nvSpPr>
        <p:spPr/>
        <p:txBody>
          <a:bodyPr/>
          <a:lstStyle/>
          <a:p>
            <a:pPr>
              <a:defRPr/>
            </a:pPr>
            <a:fld id="{2B109D80-2365-42DD-A23E-1269EE8DB09F}" type="slidenum">
              <a:rPr lang="en-US" smtClean="0"/>
              <a:pPr>
                <a:defRPr/>
              </a:pPr>
              <a:t>31</a:t>
            </a:fld>
            <a:endParaRPr lang="en-US"/>
          </a:p>
        </p:txBody>
      </p:sp>
    </p:spTree>
    <p:extLst>
      <p:ext uri="{BB962C8B-B14F-4D97-AF65-F5344CB8AC3E}">
        <p14:creationId xmlns:p14="http://schemas.microsoft.com/office/powerpoint/2010/main" val="3288518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0199157-117F-40BD-9CD7-FB568A6FF7A1}" type="slidenum">
              <a:rPr lang="en-US" smtClean="0"/>
              <a:pPr/>
              <a:t>32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1F6C445-EF5E-4350-A50C-B6D5FE36C2B2}" type="slidenum">
              <a:rPr lang="en-US" smtClean="0"/>
              <a:pPr/>
              <a:t>33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Bazaaris.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57B98E9-3786-45A5-BF52-E9C1518BF7B4}" type="slidenum">
              <a:rPr lang="en-US" smtClean="0"/>
              <a:pPr/>
              <a:t>34</a:t>
            </a:fld>
            <a:endParaRPr lang="en-US" smtClean="0"/>
          </a:p>
        </p:txBody>
      </p:sp>
      <p:sp>
        <p:nvSpPr>
          <p:cNvPr id="82947" name="Rectangle 2050"/>
          <p:cNvSpPr>
            <a:spLocks noGrp="1" noRot="1" noChangeAspect="1" noChangeArrowheads="1" noTextEdit="1"/>
          </p:cNvSpPr>
          <p:nvPr>
            <p:ph type="sldImg"/>
          </p:nvPr>
        </p:nvSpPr>
        <p:spPr>
          <a:solidFill>
            <a:srgbClr val="FFFFFF"/>
          </a:solidFill>
          <a:ln/>
        </p:spPr>
      </p:sp>
      <p:sp>
        <p:nvSpPr>
          <p:cNvPr id="82948" name="Rectangle 2051"/>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Iranian Women: </a:t>
            </a:r>
            <a:br>
              <a:rPr lang="en-US" smtClean="0"/>
            </a:br>
            <a:r>
              <a:rPr lang="en-US" smtClean="0"/>
              <a:t>Images from before and after the Islamic Revolution</a:t>
            </a:r>
          </a:p>
          <a:p>
            <a:pPr eaLnBrk="1" hangingPunct="1"/>
            <a:r>
              <a:rPr lang="en-US" smtClean="0"/>
              <a:t>Pictures from web site Iran -va-jahan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2046DE5-90F2-4525-B9F7-705A2FA404D4}" type="slidenum">
              <a:rPr lang="en-US" smtClean="0"/>
              <a:pPr/>
              <a:t>35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Economic policies are difficult to judge in war economy</a:t>
            </a:r>
          </a:p>
          <a:p>
            <a:pPr eaLnBrk="1" hangingPunct="1"/>
            <a:r>
              <a:rPr lang="en-US" dirty="0" smtClean="0"/>
              <a:t>	Some food production is subsidized; consumption also.</a:t>
            </a:r>
          </a:p>
          <a:p>
            <a:pPr eaLnBrk="1" hangingPunct="1"/>
            <a:r>
              <a:rPr lang="en-US" dirty="0" smtClean="0"/>
              <a:t>	Slow Job Creation.</a:t>
            </a:r>
          </a:p>
          <a:p>
            <a:pPr eaLnBrk="1" hangingPunct="1"/>
            <a:r>
              <a:rPr lang="en-US" dirty="0" smtClean="0"/>
              <a:t>	Poverty down.</a:t>
            </a:r>
          </a:p>
          <a:p>
            <a:pPr eaLnBrk="1" hangingPunct="1"/>
            <a:r>
              <a:rPr lang="en-US" dirty="0" smtClean="0"/>
              <a:t>	Inflation increased, lots of price controls</a:t>
            </a:r>
          </a:p>
          <a:p>
            <a:pPr eaLnBrk="1" hangingPunct="1"/>
            <a:r>
              <a:rPr lang="en-US" dirty="0" smtClean="0"/>
              <a:t>	Non-petroleum sector is growing, slowly.</a:t>
            </a:r>
          </a:p>
          <a:p>
            <a:pPr eaLnBrk="1" hangingPunct="1"/>
            <a:r>
              <a:rPr lang="en-US" dirty="0" smtClean="0"/>
              <a:t>	Unsatisfactory investment and industrial growth.</a:t>
            </a:r>
          </a:p>
          <a:p>
            <a:pPr eaLnBrk="1" hangingPunct="1"/>
            <a:r>
              <a:rPr lang="en-US" b="1" dirty="0" smtClean="0"/>
              <a:t>	</a:t>
            </a:r>
            <a:r>
              <a:rPr lang="en-US" dirty="0" smtClean="0"/>
              <a:t>Little debt</a:t>
            </a:r>
          </a:p>
          <a:p>
            <a:pPr eaLnBrk="1" hangingPunct="1"/>
            <a:r>
              <a:rPr lang="en-US" dirty="0" smtClean="0"/>
              <a:t>Inadequate support for the national oil company Oil sector is weaker than before—overproduction, lack of maintenance, increased internal demand, no new reserves. Could use new FDI and explorations. Significant US economic pressure (against Japan and India on oil and gas, trade boycott &amp; financial pressure). Oil consumption is subsidized-one of the cheapest in world. Some assert that clergy is keeping benefits of oil.</a:t>
            </a:r>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A729496-09C3-4A94-B9EC-49E7F69F2934}" type="slidenum">
              <a:rPr lang="en-US" smtClean="0"/>
              <a:pPr/>
              <a:t>36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z="1000" b="1" dirty="0" smtClean="0"/>
              <a:t>Analysis of IRI’s Economic Policies and Results</a:t>
            </a:r>
            <a:r>
              <a:rPr lang="en-US" sz="1000" dirty="0" smtClean="0"/>
              <a:t>. ii</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Nomani</a:t>
            </a:r>
            <a:r>
              <a:rPr lang="en-US" dirty="0" smtClean="0"/>
              <a:t> &amp; </a:t>
            </a:r>
            <a:r>
              <a:rPr lang="en-US" dirty="0" err="1" smtClean="0"/>
              <a:t>Behdad</a:t>
            </a:r>
            <a:r>
              <a:rPr lang="en-US" dirty="0" smtClean="0"/>
              <a:t> (p. 36): structural involution More than a decline in output and deindustrialization, but a ‘shriveling of capitalist relations of production, the expansion of petty commodity production with gargantuan increase in redundant service employment… obstructing the </a:t>
            </a:r>
            <a:r>
              <a:rPr lang="en-US" dirty="0" err="1" smtClean="0"/>
              <a:t>acumulation</a:t>
            </a:r>
            <a:r>
              <a:rPr lang="en-US" dirty="0" smtClean="0"/>
              <a:t> process.</a:t>
            </a:r>
          </a:p>
          <a:p>
            <a:pPr eaLnBrk="1" hangingPunct="1"/>
            <a:r>
              <a:rPr lang="en-US" dirty="0" smtClean="0"/>
              <a:t>“fervent search for a populist-statist Islamic utopia” 1980-88. Followed by a period of economic restructuring, a la IMF and World Bank. Bloated state economic sector. Multiple exchange rates were eventually unified. </a:t>
            </a:r>
          </a:p>
          <a:p>
            <a:pPr eaLnBrk="1" hangingPunct="1"/>
            <a:r>
              <a:rPr lang="en-US" dirty="0" err="1" smtClean="0"/>
              <a:t>Karshenas</a:t>
            </a:r>
            <a:r>
              <a:rPr lang="en-US" dirty="0" smtClean="0"/>
              <a:t> and </a:t>
            </a:r>
            <a:r>
              <a:rPr lang="en-US" dirty="0" err="1" smtClean="0"/>
              <a:t>Pesaran</a:t>
            </a:r>
            <a:r>
              <a:rPr lang="en-US" dirty="0" smtClean="0"/>
              <a:t> emphasize negative effects of exchange rate controls. Need for planning but inability. “Inflexible fiscal machinery of Shah’s era. Exhaustion of Shah’s ISI, especially in context of Dutch disease. </a:t>
            </a:r>
            <a:r>
              <a:rPr lang="en-US" dirty="0" err="1" smtClean="0"/>
              <a:t>Rentier</a:t>
            </a:r>
            <a:r>
              <a:rPr lang="en-US" dirty="0" smtClean="0"/>
              <a:t> nature. Inability of export oriented sector to develop.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B87ECC2-A422-45E0-9215-FE63367CF79E}" type="slidenum">
              <a:rPr lang="en-US" smtClean="0"/>
              <a:pPr/>
              <a:t>37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Land Reform: Major mobilizations of peasants by “radicals”, opposed to return of land taken by Shah. Issues were “dead land”, land acquired unjustly (but centuries earlier), inefficient, large holdings shared out. </a:t>
            </a:r>
          </a:p>
          <a:p>
            <a:pPr eaLnBrk="1" hangingPunct="1"/>
            <a:endParaRPr lang="en-US" smtClean="0"/>
          </a:p>
          <a:p>
            <a:pPr eaLnBrk="1" hangingPunct="1"/>
            <a:r>
              <a:rPr lang="en-US" smtClean="0"/>
              <a:t>Shakoori describes creation of IRI’s Ministry of Jihad, Village Councils, cooperatives. Concludes (p. 98) “..most agricultural and rural policies initiated after the revolution were politically motivated, and once the short-term political objectives had been attained most projects, such as the service centers, the village councils, the provisions laid down in the Land Reform Act and even the </a:t>
            </a:r>
            <a:r>
              <a:rPr lang="en-US" i="1" smtClean="0"/>
              <a:t>mosha</a:t>
            </a:r>
            <a:r>
              <a:rPr lang="en-US" smtClean="0"/>
              <a:t> cooperatives were either abandoned or left to fade away.”</a:t>
            </a:r>
          </a:p>
          <a:p>
            <a:pPr eaLnBrk="1" hangingPunct="1"/>
            <a:endParaRPr lang="en-US" smtClean="0"/>
          </a:p>
          <a:p>
            <a:pPr eaLnBrk="1" hangingPunct="1"/>
            <a:r>
              <a:rPr lang="en-US" smtClean="0"/>
              <a:t>Stability of (private) land tenure has led to increased production.</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latin typeface="Arial" pitchFamily="34" charset="0"/>
              </a:rPr>
              <a:t>Iran’s Plan to Phase Out Subsidies Brings Frenzied Debate </a:t>
            </a:r>
          </a:p>
        </p:txBody>
      </p:sp>
      <p:sp>
        <p:nvSpPr>
          <p:cNvPr id="93188" name="Slide Number Placeholder 3"/>
          <p:cNvSpPr>
            <a:spLocks noGrp="1"/>
          </p:cNvSpPr>
          <p:nvPr>
            <p:ph type="sldNum" sz="quarter" idx="5"/>
          </p:nvPr>
        </p:nvSpPr>
        <p:spPr>
          <a:noFill/>
        </p:spPr>
        <p:txBody>
          <a:bodyPr/>
          <a:lstStyle/>
          <a:p>
            <a:fld id="{9F317E28-F25F-466A-B7E5-FF993E581D7B}"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dirty="0" err="1" smtClean="0"/>
              <a:t>Bonyads</a:t>
            </a:r>
            <a:endParaRPr lang="en-US" sz="1200" dirty="0" smtClean="0"/>
          </a:p>
          <a:p>
            <a:pPr>
              <a:buFont typeface="Arial" pitchFamily="34" charset="0"/>
              <a:buChar char="•"/>
            </a:pPr>
            <a:r>
              <a:rPr lang="en-US" sz="1200" dirty="0" smtClean="0"/>
              <a:t>Charitable religious foundations in Iran, ~ </a:t>
            </a:r>
            <a:r>
              <a:rPr lang="en-US" sz="1200" dirty="0" err="1" smtClean="0"/>
              <a:t>waqf</a:t>
            </a:r>
            <a:endParaRPr lang="en-US" sz="1200" dirty="0" smtClean="0"/>
          </a:p>
          <a:p>
            <a:pPr>
              <a:buFont typeface="Arial" pitchFamily="34" charset="0"/>
              <a:buChar char="•"/>
            </a:pPr>
            <a:r>
              <a:rPr lang="en-US" sz="1200" dirty="0" smtClean="0"/>
              <a:t> Do not pay taxes, receive </a:t>
            </a:r>
            <a:r>
              <a:rPr lang="en-US" sz="1200" dirty="0" err="1" smtClean="0"/>
              <a:t>gov’t</a:t>
            </a:r>
            <a:r>
              <a:rPr lang="en-US" sz="1200" dirty="0" smtClean="0"/>
              <a:t> subsidies, little government control;</a:t>
            </a:r>
          </a:p>
          <a:p>
            <a:r>
              <a:rPr lang="en-US" sz="1200" dirty="0" smtClean="0"/>
              <a:t>   are essentially responsible only to the Supreme Leader.</a:t>
            </a:r>
          </a:p>
          <a:p>
            <a:pPr>
              <a:buFont typeface="Arial" pitchFamily="34" charset="0"/>
              <a:buChar char="•"/>
            </a:pPr>
            <a:r>
              <a:rPr lang="en-US" sz="1200" dirty="0" smtClean="0"/>
              <a:t> Very little publicly accessible data</a:t>
            </a:r>
          </a:p>
          <a:p>
            <a:pPr>
              <a:buFont typeface="Arial" pitchFamily="34" charset="0"/>
              <a:buChar char="•"/>
            </a:pPr>
            <a:r>
              <a:rPr lang="en-US" sz="1200" dirty="0" smtClean="0"/>
              <a:t> Estimates are that the </a:t>
            </a:r>
            <a:r>
              <a:rPr lang="en-US" sz="1200" dirty="0" err="1" smtClean="0"/>
              <a:t>Bonyads</a:t>
            </a:r>
            <a:r>
              <a:rPr lang="en-US" sz="1200" dirty="0" smtClean="0"/>
              <a:t> control 20% of the country’s</a:t>
            </a:r>
          </a:p>
          <a:p>
            <a:r>
              <a:rPr lang="en-US" sz="1200" dirty="0" smtClean="0"/>
              <a:t>   economy</a:t>
            </a:r>
          </a:p>
          <a:p>
            <a:pPr>
              <a:buFont typeface="Arial" pitchFamily="34" charset="0"/>
              <a:buChar char="•"/>
            </a:pPr>
            <a:r>
              <a:rPr lang="en-US" sz="1200" dirty="0" smtClean="0"/>
              <a:t> Have increased in power since the revolution in 1979</a:t>
            </a:r>
          </a:p>
          <a:p>
            <a:pPr>
              <a:buFont typeface="Arial" pitchFamily="34" charset="0"/>
              <a:buChar char="•"/>
            </a:pPr>
            <a:r>
              <a:rPr lang="en-US" sz="1200" dirty="0" smtClean="0"/>
              <a:t> Associated with the IRGC and certain mullahs</a:t>
            </a:r>
          </a:p>
          <a:p>
            <a:pPr>
              <a:buFont typeface="Arial" pitchFamily="34" charset="0"/>
              <a:buChar char="•"/>
            </a:pPr>
            <a:r>
              <a:rPr lang="en-US" sz="1200" dirty="0" smtClean="0"/>
              <a:t> </a:t>
            </a:r>
            <a:r>
              <a:rPr lang="en-US" sz="1200" dirty="0" err="1" smtClean="0"/>
              <a:t>Astan</a:t>
            </a:r>
            <a:r>
              <a:rPr lang="en-US" sz="1200" dirty="0" smtClean="0"/>
              <a:t> </a:t>
            </a:r>
            <a:r>
              <a:rPr lang="en-US" sz="1200" dirty="0" err="1" smtClean="0"/>
              <a:t>Quds</a:t>
            </a:r>
            <a:r>
              <a:rPr lang="en-US" sz="1200" dirty="0" smtClean="0"/>
              <a:t> </a:t>
            </a:r>
            <a:r>
              <a:rPr lang="en-US" sz="1200" dirty="0" err="1" smtClean="0"/>
              <a:t>Razavi</a:t>
            </a:r>
            <a:r>
              <a:rPr lang="en-US" sz="1200" dirty="0" smtClean="0"/>
              <a:t> (Imam Reza shrine Foundation: in </a:t>
            </a:r>
          </a:p>
          <a:p>
            <a:r>
              <a:rPr lang="en-US" sz="1200" dirty="0" smtClean="0"/>
              <a:t>   </a:t>
            </a:r>
            <a:r>
              <a:rPr lang="en-US" sz="1200" dirty="0" err="1" smtClean="0"/>
              <a:t>Moshhad</a:t>
            </a:r>
            <a:r>
              <a:rPr lang="en-US" sz="1200" dirty="0" smtClean="0"/>
              <a:t>), with $15 billion in assets (2003)</a:t>
            </a:r>
          </a:p>
          <a:p>
            <a:endParaRPr lang="en-US" sz="1200" dirty="0" smtClean="0"/>
          </a:p>
          <a:p>
            <a:pPr>
              <a:buFont typeface="Arial" pitchFamily="34" charset="0"/>
              <a:buChar char="•"/>
            </a:pPr>
            <a:r>
              <a:rPr lang="en-US" sz="1200" dirty="0" smtClean="0"/>
              <a:t>It is asserted that these groups are cash rich, enabling them to</a:t>
            </a:r>
          </a:p>
          <a:p>
            <a:r>
              <a:rPr lang="en-US" sz="1200" dirty="0" smtClean="0"/>
              <a:t>    take advantage of privatizations, and strengthen their   </a:t>
            </a:r>
          </a:p>
          <a:p>
            <a:r>
              <a:rPr lang="en-US" sz="1200" dirty="0" smtClean="0"/>
              <a:t>    monopolistic hold on sectors of the private economy</a:t>
            </a:r>
          </a:p>
          <a:p>
            <a:pPr>
              <a:buFont typeface="Arial" pitchFamily="34" charset="0"/>
              <a:buChar char="•"/>
            </a:pPr>
            <a:r>
              <a:rPr lang="en-US" sz="1200" dirty="0" smtClean="0"/>
              <a:t> ‘Turf-fights’ with the National Iranian Oil Company</a:t>
            </a:r>
          </a:p>
          <a:p>
            <a:endParaRPr lang="en-US" dirty="0"/>
          </a:p>
        </p:txBody>
      </p:sp>
      <p:sp>
        <p:nvSpPr>
          <p:cNvPr id="4" name="Slide Number Placeholder 3"/>
          <p:cNvSpPr>
            <a:spLocks noGrp="1"/>
          </p:cNvSpPr>
          <p:nvPr>
            <p:ph type="sldNum" sz="quarter" idx="10"/>
          </p:nvPr>
        </p:nvSpPr>
        <p:spPr/>
        <p:txBody>
          <a:bodyPr/>
          <a:lstStyle/>
          <a:p>
            <a:pPr>
              <a:defRPr/>
            </a:pPr>
            <a:fld id="{687C5DA4-C0EC-4870-A09F-45BC15ADA0F5}"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71B5ECE-C9B7-465D-83A3-97ABCE4E115A}" type="slidenum">
              <a:rPr lang="en-US" smtClean="0"/>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Distribution of Iran’s Population, in millions</a:t>
            </a:r>
          </a:p>
          <a:p>
            <a:pPr eaLnBrk="1" hangingPunct="1"/>
            <a:r>
              <a:rPr lang="en-US" smtClean="0"/>
              <a:t>Persians are about half.</a:t>
            </a:r>
          </a:p>
          <a:p>
            <a:pPr eaLnBrk="1" hangingPunct="1"/>
            <a:r>
              <a:rPr lang="en-US" smtClean="0"/>
              <a:t>Source: Encyclopedia of the Orient </a:t>
            </a:r>
          </a:p>
          <a:p>
            <a:pPr eaLnBrk="1" hangingPunct="1"/>
            <a:endParaRPr lang="en-US" smtClean="0"/>
          </a:p>
          <a:p>
            <a:pPr eaLnBrk="1" hangingPunct="1"/>
            <a:r>
              <a:rPr lang="en-US" smtClean="0"/>
              <a:t>Islam is introduced early—by 700s. Shi’ism becomes state religion with rise of Safavids in 1501; people slowly adopt the religion. </a:t>
            </a:r>
          </a:p>
          <a:p>
            <a:pPr eaLnBrk="1" hangingPunct="1"/>
            <a:endParaRPr lang="en-US" smtClean="0"/>
          </a:p>
          <a:p>
            <a:pPr eaLnBrk="1" hangingPunct="1"/>
            <a:r>
              <a:rPr lang="en-US" smtClean="0"/>
              <a:t>6th century B.C., Persian empire founded by Cyrus the Great</a:t>
            </a:r>
          </a:p>
          <a:p>
            <a:pPr eaLnBrk="1" hangingPunct="1"/>
            <a:r>
              <a:rPr lang="en-US" smtClean="0"/>
              <a:t>641 A.D. Arabs incorporated Persia into Caliphate, introduced Islam</a:t>
            </a:r>
          </a:p>
          <a:p>
            <a:pPr eaLnBrk="1" hangingPunct="1"/>
            <a:r>
              <a:rPr lang="en-US" smtClean="0"/>
              <a:t>10th century, invasion by Turks</a:t>
            </a:r>
          </a:p>
          <a:p>
            <a:pPr eaLnBrk="1" hangingPunct="1"/>
            <a:r>
              <a:rPr lang="en-US" smtClean="0"/>
              <a:t>13th century, invasion by Jehghiz Khan</a:t>
            </a:r>
          </a:p>
          <a:p>
            <a:pPr eaLnBrk="1" hangingPunct="1"/>
            <a:r>
              <a:rPr lang="en-US" smtClean="0"/>
              <a:t>14th century, invasion by Timur</a:t>
            </a:r>
          </a:p>
          <a:p>
            <a:pPr eaLnBrk="1" hangingPunct="1"/>
            <a:r>
              <a:rPr lang="en-US" smtClean="0"/>
              <a:t>1502-1736 Safavid dynasty; subsequent period of decline and loss of territory</a:t>
            </a:r>
          </a:p>
          <a:p>
            <a:pPr eaLnBrk="1" hangingPunct="1"/>
            <a:r>
              <a:rPr lang="en-US" smtClean="0"/>
              <a:t>1891 Tobacco protest: first nationalist demonstrations against favoritism to foreigners</a:t>
            </a:r>
          </a:p>
          <a:p>
            <a:pPr eaLnBrk="1" hangingPunct="1"/>
            <a:r>
              <a:rPr lang="en-US" smtClean="0"/>
              <a:t>early 1900s, discovery of oil</a:t>
            </a:r>
          </a:p>
          <a:p>
            <a:pPr eaLnBrk="1" hangingPunct="1"/>
            <a:r>
              <a:rPr lang="en-US" smtClean="0"/>
              <a:t>1906-08 Constitutional era: short-lived reformist movement </a:t>
            </a:r>
          </a:p>
          <a:p>
            <a:pPr eaLnBrk="1" hangingPunct="1"/>
            <a:r>
              <a:rPr lang="en-US" smtClean="0"/>
              <a:t>1907 Anglo-Russian Entente divided Persia into spheres of influence; Britain later increases pressure to hold out Bolsheviks, maintain petroleum from Anglo-Iranian Oil Co.</a:t>
            </a:r>
          </a:p>
          <a:p>
            <a:pPr eaLnBrk="1" hangingPunct="1"/>
            <a:r>
              <a:rPr lang="en-US" smtClean="0"/>
              <a:t>1921 Coup by Reza Khan overthrowing Qajar dynasty; established Pahlevi dynasty 1925</a:t>
            </a:r>
          </a:p>
          <a:p>
            <a:pPr eaLnBrk="1" hangingPunct="1"/>
            <a:r>
              <a:rPr lang="en-US" smtClean="0"/>
              <a:t>1936 Wearing of the veil is outlawed</a:t>
            </a:r>
          </a:p>
          <a:p>
            <a:pPr eaLnBrk="1" hangingPunct="1"/>
            <a:r>
              <a:rPr lang="en-US" smtClean="0"/>
              <a:t>1941 Abdication by Reza Shah Pahlevi in favor of his son, Muhammad Reza Shah Pahlevi</a:t>
            </a:r>
          </a:p>
          <a:p>
            <a:pPr eaLnBrk="1" hangingPunct="1"/>
            <a:r>
              <a:rPr lang="en-US" smtClean="0"/>
              <a:t>1950s Shah is challenged by Prime Minister Muhammad Mussadegh who nationalized oil industry; he was ousted in 1953 with help from the CIA and British Intelligence.</a:t>
            </a:r>
          </a:p>
          <a:p>
            <a:pPr eaLnBrk="1" hangingPunct="1"/>
            <a:r>
              <a:rPr lang="en-US" smtClean="0"/>
              <a:t>1955 Iran joins Baghdad pact</a:t>
            </a:r>
          </a:p>
          <a:p>
            <a:pPr eaLnBrk="1" hangingPunct="1"/>
            <a:r>
              <a:rPr lang="en-US" smtClean="0"/>
              <a:t>1960s modernization program (a.k.a. The White Revolution; reformism from above). Land reform is promulgated, and is opposed by some religious leaders, because their estates provided them with income. Also, the secret service (SAVAK) becomes more powerful and repressive.</a:t>
            </a:r>
          </a:p>
          <a:p>
            <a:pPr eaLnBrk="1" hangingPunct="1"/>
            <a:r>
              <a:rPr lang="en-US" smtClean="0"/>
              <a:t>1963 Ayatollah Kohmeini is exiled for opposition to Shah</a:t>
            </a:r>
          </a:p>
          <a:p>
            <a:pPr eaLnBrk="1" hangingPunct="1"/>
            <a:r>
              <a:rPr lang="en-US" smtClean="0"/>
              <a:t>1970s Conflicts between Iran and Iraq over islands in the Gulf. </a:t>
            </a:r>
          </a:p>
          <a:p>
            <a:pPr eaLnBrk="1" hangingPunct="1"/>
            <a:r>
              <a:rPr lang="en-US" smtClean="0"/>
              <a:t>1979 Shah is forced to leave, and Ayatollah Ruhollah Khomeini returns from exile to lead government.</a:t>
            </a:r>
          </a:p>
          <a:p>
            <a:pPr eaLnBrk="1" hangingPunct="1"/>
            <a:r>
              <a:rPr lang="en-US" smtClean="0"/>
              <a:t>1979-81 US embassy occupied by militants, whose demand for Shah’s return was denied by his death, from cancer, in Egypt</a:t>
            </a:r>
          </a:p>
          <a:p>
            <a:pPr eaLnBrk="1" hangingPunct="1"/>
            <a:r>
              <a:rPr lang="en-US" smtClean="0"/>
              <a:t>1980-88 Iran Iraq war</a:t>
            </a:r>
          </a:p>
          <a:p>
            <a:pPr eaLnBrk="1" hangingPunct="1"/>
            <a:r>
              <a:rPr lang="en-US" smtClean="0"/>
              <a:t>1981 Revision of family law.</a:t>
            </a:r>
          </a:p>
          <a:p>
            <a:pPr eaLnBrk="1" hangingPunct="1"/>
            <a:r>
              <a:rPr lang="en-US" smtClean="0"/>
              <a:t>1985 Iran-Contra affair, with US selling arms to Iran to finance Nicaraguan contras</a:t>
            </a:r>
          </a:p>
          <a:p>
            <a:pPr eaLnBrk="1" hangingPunct="1"/>
            <a:r>
              <a:rPr lang="en-US" smtClean="0"/>
              <a:t>1989 Khomeini issues fatwa against writer Slaman Rushdie, because of his novel </a:t>
            </a:r>
            <a:r>
              <a:rPr lang="en-US" i="1" smtClean="0"/>
              <a:t>Satanic Verses</a:t>
            </a:r>
            <a:r>
              <a:rPr lang="en-US" smtClean="0"/>
              <a:t>.</a:t>
            </a:r>
          </a:p>
          <a:p>
            <a:pPr eaLnBrk="1" hangingPunct="1"/>
            <a:r>
              <a:rPr lang="en-US" smtClean="0"/>
              <a:t>1989 Khomeini dies, and is replaced by Ali Khamenei; Akbar Hashemi Rafsanjani becomes president, somewhat improving relations with US and Europe</a:t>
            </a:r>
          </a:p>
          <a:p>
            <a:pPr eaLnBrk="1" hangingPunct="1"/>
            <a:r>
              <a:rPr lang="en-US" smtClean="0"/>
              <a:t>1990 Iran condemns Iraq’s invasion of Kuwait, and outside attacks on Iraq (i.e. they remained neutral in Gulf War).</a:t>
            </a:r>
          </a:p>
          <a:p>
            <a:pPr eaLnBrk="1" hangingPunct="1"/>
            <a:r>
              <a:rPr lang="en-US" smtClean="0"/>
              <a:t>1995 US total ban on trade with Iran, alleging sponsorship of terrorism.</a:t>
            </a:r>
          </a:p>
          <a:p>
            <a:pPr eaLnBrk="1" hangingPunct="1"/>
            <a:r>
              <a:rPr lang="en-US" smtClean="0"/>
              <a:t>1997 Khatami wins presidential election, promising reformist policies.</a:t>
            </a:r>
          </a:p>
          <a:p>
            <a:pPr eaLnBrk="1" hangingPunct="1"/>
            <a:r>
              <a:rPr lang="en-US" smtClean="0"/>
              <a:t>1999 Student protests in Tehran escalate into nation-wide protests, paralleling fight between Khamenei and Khatemi</a:t>
            </a:r>
          </a:p>
          <a:p>
            <a:pPr eaLnBrk="1" hangingPunct="1"/>
            <a:r>
              <a:rPr lang="en-US" smtClean="0"/>
              <a:t>2000 Election of new Majles results in victory for reformists.</a:t>
            </a:r>
          </a:p>
          <a:p>
            <a:pPr eaLnBrk="1" hangingPunct="1"/>
            <a:r>
              <a:rPr lang="en-US" smtClean="0"/>
              <a:t>2003 Earthquake kills 40,000 in south-east 	</a:t>
            </a:r>
          </a:p>
          <a:p>
            <a:pPr eaLnBrk="1" hangingPunct="1"/>
            <a:r>
              <a:rPr lang="en-US" smtClean="0"/>
              <a:t>2005 Mahmoud Ahmadinejad elected in run-off, defeating Rafsanjani</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Azadi</a:t>
            </a:r>
            <a:r>
              <a:rPr lang="en-US" sz="1200" dirty="0" smtClean="0"/>
              <a:t> Grand Hotel </a:t>
            </a:r>
            <a:br>
              <a:rPr lang="en-US" sz="1200" dirty="0" smtClean="0"/>
            </a:br>
            <a:r>
              <a:rPr lang="en-US" sz="1200" dirty="0" smtClean="0"/>
              <a:t>(ex- Hyatt) in Tehran, owned by </a:t>
            </a:r>
            <a:br>
              <a:rPr lang="en-US" sz="1200" dirty="0" smtClean="0"/>
            </a:br>
            <a:r>
              <a:rPr lang="en-US" sz="1200" dirty="0" err="1" smtClean="0"/>
              <a:t>Bonyad</a:t>
            </a:r>
            <a:r>
              <a:rPr lang="en-US" sz="1200" dirty="0" smtClean="0"/>
              <a:t> </a:t>
            </a:r>
            <a:r>
              <a:rPr lang="en-US" sz="1200" dirty="0" err="1" smtClean="0"/>
              <a:t>Janbazan</a:t>
            </a:r>
            <a:r>
              <a:rPr lang="en-US" sz="1200" dirty="0" smtClean="0"/>
              <a:t> &amp; </a:t>
            </a:r>
            <a:r>
              <a:rPr lang="en-US" sz="1200" dirty="0" err="1" smtClean="0"/>
              <a:t>Mostazafan</a:t>
            </a:r>
            <a:endParaRPr lang="en-US" dirty="0"/>
          </a:p>
        </p:txBody>
      </p:sp>
      <p:sp>
        <p:nvSpPr>
          <p:cNvPr id="4" name="Slide Number Placeholder 3"/>
          <p:cNvSpPr>
            <a:spLocks noGrp="1"/>
          </p:cNvSpPr>
          <p:nvPr>
            <p:ph type="sldNum" sz="quarter" idx="10"/>
          </p:nvPr>
        </p:nvSpPr>
        <p:spPr/>
        <p:txBody>
          <a:bodyPr/>
          <a:lstStyle/>
          <a:p>
            <a:pPr>
              <a:defRPr/>
            </a:pPr>
            <a:fld id="{687C5DA4-C0EC-4870-A09F-45BC15ADA0F5}"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r>
              <a:rPr lang="en-US" smtClean="0"/>
              <a:t>Comparisons Iran/Turkey. Source: chapter by Karshenas and Hakimian,</a:t>
            </a:r>
          </a:p>
          <a:p>
            <a:pPr eaLnBrk="1" hangingPunct="1"/>
            <a:r>
              <a:rPr lang="en-US" smtClean="0"/>
              <a:t> in Katouzian and Shahidi (eds.) </a:t>
            </a:r>
            <a:r>
              <a:rPr lang="en-US" i="1" smtClean="0"/>
              <a:t>Iran in the 21</a:t>
            </a:r>
            <a:r>
              <a:rPr lang="en-US" i="1" baseline="30000" smtClean="0"/>
              <a:t>st</a:t>
            </a:r>
            <a:r>
              <a:rPr lang="en-US" i="1" smtClean="0"/>
              <a:t> Century</a:t>
            </a:r>
          </a:p>
          <a:p>
            <a:pPr eaLnBrk="1" hangingPunct="1"/>
            <a:r>
              <a:rPr lang="en-US" smtClean="0"/>
              <a:t>The authors present a similarly negative comparison with Malaysia</a:t>
            </a:r>
          </a:p>
          <a:p>
            <a:pPr eaLnBrk="1" hangingPunct="1"/>
            <a:endParaRPr lang="en-US" smtClean="0"/>
          </a:p>
        </p:txBody>
      </p:sp>
      <p:sp>
        <p:nvSpPr>
          <p:cNvPr id="95236" name="Slide Number Placeholder 3"/>
          <p:cNvSpPr>
            <a:spLocks noGrp="1"/>
          </p:cNvSpPr>
          <p:nvPr>
            <p:ph type="sldNum" sz="quarter" idx="5"/>
          </p:nvPr>
        </p:nvSpPr>
        <p:spPr>
          <a:noFill/>
        </p:spPr>
        <p:txBody>
          <a:bodyPr/>
          <a:lstStyle/>
          <a:p>
            <a:fld id="{B150F650-78E6-47BD-BDDD-B518E818BDA7}"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CF43E0E-DA03-482A-8E41-7A6488422654}" type="slidenum">
              <a:rPr lang="en-US" smtClean="0"/>
              <a:pPr/>
              <a:t>42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b="1" dirty="0" smtClean="0"/>
              <a:t>Judging Socio-Cultural aspect of the Republic of Iran’s Regime</a:t>
            </a:r>
            <a:endParaRPr lang="en-US" u="sng" dirty="0" smtClean="0"/>
          </a:p>
          <a:p>
            <a:pPr eaLnBrk="1" hangingPunct="1"/>
            <a:r>
              <a:rPr lang="en-US" u="sng" dirty="0" smtClean="0"/>
              <a:t>Women’s issues</a:t>
            </a:r>
            <a:r>
              <a:rPr lang="en-US" dirty="0" smtClean="0"/>
              <a:t> Subject to significant criticism, although some later moderation on issues such as divorce &amp; work. The Nobel Peace 	Prize was recently given to a female Lawyer [see below]</a:t>
            </a:r>
            <a:endParaRPr lang="en-US" u="sng" dirty="0" smtClean="0"/>
          </a:p>
          <a:p>
            <a:pPr eaLnBrk="1" hangingPunct="1"/>
            <a:r>
              <a:rPr lang="en-US" u="sng" dirty="0" smtClean="0"/>
              <a:t>Family Planning</a:t>
            </a:r>
            <a:endParaRPr lang="en-US" dirty="0" smtClean="0"/>
          </a:p>
          <a:p>
            <a:pPr eaLnBrk="1" hangingPunct="1"/>
            <a:r>
              <a:rPr lang="en-US" dirty="0" smtClean="0"/>
              <a:t>	Immediate change was pro-natal, then moderated, and now</a:t>
            </a:r>
          </a:p>
          <a:p>
            <a:pPr eaLnBrk="1" hangingPunct="1"/>
            <a:r>
              <a:rPr lang="en-US" dirty="0" smtClean="0"/>
              <a:t>	significant support for family planning.</a:t>
            </a:r>
            <a:endParaRPr lang="en-US" u="sng" dirty="0" smtClean="0"/>
          </a:p>
          <a:p>
            <a:pPr eaLnBrk="1" hangingPunct="1"/>
            <a:r>
              <a:rPr lang="en-US" u="sng" dirty="0" smtClean="0"/>
              <a:t>Agrarian Reform</a:t>
            </a:r>
            <a:r>
              <a:rPr lang="en-US" dirty="0" smtClean="0"/>
              <a:t> 1982 after many debates, law passed. Rejected in 1983 by Council of Guardians. Reconsidered a milder version in 1985, also rejected. 1986 an even milder version was accepted. </a:t>
            </a:r>
          </a:p>
          <a:p>
            <a:pPr eaLnBrk="1" hangingPunct="1"/>
            <a:r>
              <a:rPr lang="en-US" dirty="0" smtClean="0"/>
              <a:t>	In those votes, the clerics did not vote uniformly. Stability of (private) land tenure has led to increased production.</a:t>
            </a:r>
            <a:endParaRPr lang="en-US" u="sng" dirty="0" smtClean="0"/>
          </a:p>
          <a:p>
            <a:pPr eaLnBrk="1" hangingPunct="1"/>
            <a:r>
              <a:rPr lang="en-US" u="sng" dirty="0" smtClean="0"/>
              <a:t>Politics</a:t>
            </a:r>
            <a:r>
              <a:rPr lang="en-US" dirty="0" smtClean="0"/>
              <a:t>: Democracy-staying within Constitution. Some view this as non-ideological flexibility.</a:t>
            </a:r>
            <a:endParaRPr lang="en-US" u="sng" dirty="0" smtClean="0"/>
          </a:p>
          <a:p>
            <a:pPr eaLnBrk="1" hangingPunct="1"/>
            <a:r>
              <a:rPr lang="en-US" dirty="0" smtClean="0"/>
              <a:t>Interesting analysis of “ruling clergy” in </a:t>
            </a:r>
            <a:r>
              <a:rPr lang="en-US" dirty="0" err="1" smtClean="0"/>
              <a:t>Baktiari</a:t>
            </a:r>
            <a:r>
              <a:rPr lang="en-US" dirty="0" smtClean="0"/>
              <a:t> and </a:t>
            </a:r>
            <a:r>
              <a:rPr lang="en-US" dirty="0" err="1" smtClean="0"/>
              <a:t>Vaziri</a:t>
            </a:r>
            <a:r>
              <a:rPr lang="en-US" dirty="0" smtClean="0"/>
              <a:t> article, which describes “Functional gridlock” of theocracy.</a:t>
            </a:r>
          </a:p>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5B1C55-D580-4011-A07E-E6AAA625DDC6}" type="slidenum">
              <a:rPr lang="en-US" smtClean="0"/>
              <a:pPr/>
              <a:t>43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b="1" smtClean="0"/>
              <a:t>Why unceasing conflict between US and Iran?</a:t>
            </a:r>
          </a:p>
          <a:p>
            <a:pPr eaLnBrk="1" hangingPunct="1"/>
            <a:r>
              <a:rPr lang="en-US" smtClean="0"/>
              <a:t>Historical background breeding nationalism—Iran squeezed  </a:t>
            </a:r>
          </a:p>
          <a:p>
            <a:pPr eaLnBrk="1" hangingPunct="1"/>
            <a:r>
              <a:rPr lang="en-US" smtClean="0"/>
              <a:t>	Oil wealth also invites nationalism</a:t>
            </a:r>
          </a:p>
          <a:p>
            <a:pPr eaLnBrk="1" hangingPunct="1"/>
            <a:r>
              <a:rPr lang="en-US" smtClean="0"/>
              <a:t>Specific events relating to US and Shah:</a:t>
            </a:r>
          </a:p>
          <a:p>
            <a:pPr eaLnBrk="1" hangingPunct="1"/>
            <a:r>
              <a:rPr lang="en-US" smtClean="0"/>
              <a:t>	Shah not accepted as ruler by Iranians</a:t>
            </a:r>
          </a:p>
          <a:p>
            <a:pPr eaLnBrk="1" hangingPunct="1"/>
            <a:r>
              <a:rPr lang="en-US" smtClean="0"/>
              <a:t>	Wasteful monarchy</a:t>
            </a:r>
          </a:p>
          <a:p>
            <a:pPr eaLnBrk="1" hangingPunct="1"/>
            <a:r>
              <a:rPr lang="en-US" smtClean="0"/>
              <a:t>	Mossadeq nationalized oil, overthrown by CIA </a:t>
            </a:r>
          </a:p>
          <a:p>
            <a:pPr eaLnBrk="1" hangingPunct="1"/>
            <a:r>
              <a:rPr lang="en-US" smtClean="0"/>
              <a:t>	Shah allowed/encouraged excessive military expenditures</a:t>
            </a:r>
          </a:p>
          <a:p>
            <a:pPr eaLnBrk="1" hangingPunct="1"/>
            <a:r>
              <a:rPr lang="en-US" smtClean="0"/>
              <a:t>Motives relating to Ayatollah Khomeini &amp; US: </a:t>
            </a:r>
          </a:p>
          <a:p>
            <a:pPr eaLnBrk="1" hangingPunct="1"/>
            <a:r>
              <a:rPr lang="en-US" smtClean="0"/>
              <a:t>	His hatred for Shah and his supporter, the US</a:t>
            </a:r>
          </a:p>
          <a:p>
            <a:pPr eaLnBrk="1" hangingPunct="1"/>
            <a:r>
              <a:rPr lang="en-US" smtClean="0"/>
              <a:t>	Takeover of US embassy, complicated by Iran/contra </a:t>
            </a:r>
          </a:p>
          <a:p>
            <a:pPr eaLnBrk="1" hangingPunct="1"/>
            <a:r>
              <a:rPr lang="en-US" smtClean="0"/>
              <a:t>	US support of Iraq against Iran</a:t>
            </a:r>
          </a:p>
          <a:p>
            <a:pPr eaLnBrk="1" hangingPunct="1"/>
            <a:r>
              <a:rPr lang="en-US" smtClean="0"/>
              <a:t>	US hostility to Muslim theocracy.</a:t>
            </a:r>
          </a:p>
          <a:p>
            <a:pPr eaLnBrk="1" hangingPunct="1"/>
            <a:endParaRPr lang="en-US" b="1"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1876CDE-D183-4544-B588-9EDFB9EE7C4E}" type="slidenum">
              <a:rPr lang="en-US" smtClean="0"/>
              <a:pPr/>
              <a:t>44</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Post-Khomeini: </a:t>
            </a:r>
          </a:p>
          <a:p>
            <a:pPr eaLnBrk="1" hangingPunct="1"/>
            <a:r>
              <a:rPr lang="en-US" smtClean="0"/>
              <a:t>	Iran (&amp; Syria) military support for US foes Hamas, Hizbullah, Iraq </a:t>
            </a:r>
          </a:p>
          <a:p>
            <a:pPr eaLnBrk="1" hangingPunct="1"/>
            <a:r>
              <a:rPr lang="en-US" smtClean="0"/>
              <a:t>	US embargoes of Iranian businesses, trade, finance, etc.</a:t>
            </a:r>
          </a:p>
          <a:p>
            <a:pPr eaLnBrk="1" hangingPunct="1"/>
            <a:r>
              <a:rPr lang="en-US" smtClean="0"/>
              <a:t>	Bush’s speech “axis of evil” </a:t>
            </a:r>
          </a:p>
          <a:p>
            <a:pPr eaLnBrk="1" hangingPunct="1"/>
            <a:r>
              <a:rPr lang="en-US" smtClean="0"/>
              <a:t>	Iran’s nuclear power</a:t>
            </a:r>
          </a:p>
          <a:p>
            <a:pPr eaLnBrk="1" hangingPunct="1"/>
            <a:r>
              <a:rPr lang="en-US" smtClean="0"/>
              <a:t>	Vested interests in both countries. </a:t>
            </a:r>
          </a:p>
          <a:p>
            <a:pPr eaLnBrk="1" hangingPunct="1"/>
            <a:r>
              <a:rPr lang="en-US" smtClean="0"/>
              <a:t>		Politicians have a visible foe</a:t>
            </a:r>
          </a:p>
          <a:p>
            <a:pPr eaLnBrk="1" hangingPunct="1"/>
            <a:r>
              <a:rPr lang="en-US" smtClean="0"/>
              <a:t>	No natural support for Iran inside US—not in oil industries. </a:t>
            </a:r>
          </a:p>
          <a:p>
            <a:pPr eaLnBrk="1" hangingPunct="1"/>
            <a:r>
              <a:rPr lang="en-US" smtClean="0"/>
              <a:t>	Strategic geographical considerations. </a:t>
            </a:r>
          </a:p>
          <a:p>
            <a:pPr eaLnBrk="1" hangingPunct="1"/>
            <a:r>
              <a:rPr lang="en-US" smtClean="0"/>
              <a:t>	US neo-cons and political-industrial complex.</a:t>
            </a:r>
          </a:p>
          <a:p>
            <a:pPr eaLnBrk="1" hangingPunct="1"/>
            <a:r>
              <a:rPr lang="en-US" smtClean="0"/>
              <a:t>		Who will be regional power, Iran or Israel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Iran: Distribution of Constitutional Power</a:t>
            </a:r>
            <a:endParaRPr lang="en-US" dirty="0"/>
          </a:p>
        </p:txBody>
      </p:sp>
      <p:sp>
        <p:nvSpPr>
          <p:cNvPr id="4" name="Slide Number Placeholder 3"/>
          <p:cNvSpPr>
            <a:spLocks noGrp="1"/>
          </p:cNvSpPr>
          <p:nvPr>
            <p:ph type="sldNum" sz="quarter" idx="10"/>
          </p:nvPr>
        </p:nvSpPr>
        <p:spPr/>
        <p:txBody>
          <a:bodyPr/>
          <a:lstStyle/>
          <a:p>
            <a:pPr>
              <a:defRPr/>
            </a:pPr>
            <a:fld id="{687C5DA4-C0EC-4870-A09F-45BC15ADA0F5}"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1400FF6-3F22-4087-9D0F-FA884192C989}" type="slidenum">
              <a:rPr lang="en-US" smtClean="0"/>
              <a:pPr/>
              <a:t>47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Link to article on 1999 student protest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097A49-4088-4361-BBE9-85FE29B879E2}" type="slidenum">
              <a:rPr lang="en-US" smtClean="0"/>
              <a:pPr/>
              <a:t>48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Princess Fawzia </a:t>
            </a:r>
            <a:r>
              <a:rPr lang="en-US" sz="2400" smtClean="0"/>
              <a:t>Sister of King Faruk of Egypt</a:t>
            </a:r>
          </a:p>
          <a:p>
            <a:pPr eaLnBrk="1" hangingPunct="1">
              <a:spcBef>
                <a:spcPct val="0"/>
              </a:spcBef>
            </a:pPr>
            <a:endParaRPr lang="en-US" sz="2400" smtClean="0"/>
          </a:p>
          <a:p>
            <a:pPr eaLnBrk="1" hangingPunct="1">
              <a:spcBef>
                <a:spcPct val="0"/>
              </a:spcBef>
            </a:pPr>
            <a:r>
              <a:rPr lang="en-US" sz="2400" smtClean="0"/>
              <a:t>About the time she married the Shah of Iran</a:t>
            </a:r>
          </a:p>
          <a:p>
            <a:pPr eaLnBrk="1" hangingPunct="1">
              <a:spcBef>
                <a:spcPct val="0"/>
              </a:spcBef>
            </a:pPr>
            <a:endParaRPr lang="en-US" sz="2400" smtClean="0"/>
          </a:p>
          <a:p>
            <a:pPr eaLnBrk="1" hangingPunct="1">
              <a:spcBef>
                <a:spcPct val="0"/>
              </a:spcBef>
            </a:pPr>
            <a:r>
              <a:rPr lang="en-US" smtClean="0"/>
              <a:t>Shah described as weak willed—father was strong personality. Studied in Switzerland. Married three times, first to the Egyptian princess Fawzia. His second wife no children. </a:t>
            </a:r>
            <a:endParaRPr lang="en-US" sz="2400" smtClean="0"/>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91C41EA-DA8B-4F10-9E30-A232CD1FBB8E}" type="slidenum">
              <a:rPr lang="en-US" smtClean="0"/>
              <a:pPr/>
              <a:t>49</a:t>
            </a:fld>
            <a:endParaRPr lang="en-US"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Iran: Vegetation and Land Use.</a:t>
            </a:r>
          </a:p>
          <a:p>
            <a:pPr eaLnBrk="1" hangingPunct="1">
              <a:spcBef>
                <a:spcPct val="0"/>
              </a:spcBef>
            </a:pPr>
            <a:r>
              <a:rPr lang="en-US" smtClean="0"/>
              <a:t>Source: </a:t>
            </a:r>
            <a:r>
              <a:rPr lang="en-US" i="1" smtClean="0"/>
              <a:t>Encyclopaedia Iranica</a:t>
            </a:r>
            <a:r>
              <a:rPr lang="en-US" smtClean="0"/>
              <a:t>, article on agriculture</a:t>
            </a:r>
          </a:p>
          <a:p>
            <a:pPr eaLnBrk="1" hangingPunct="1"/>
            <a:endParaRPr lang="en-US" smtClean="0"/>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70BDCFD-CA1C-4EE1-B1B5-A577206856B0}" type="slidenum">
              <a:rPr lang="en-US" smtClean="0"/>
              <a:pPr/>
              <a:t>50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Resilience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F30BB62-FBE6-4885-81BC-BD475DA7EBAC}" type="slidenum">
              <a:rPr lang="en-US" smtClean="0"/>
              <a:pPr/>
              <a:t>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Nasser al-Din Shah.</a:t>
            </a:r>
          </a:p>
          <a:p>
            <a:pPr eaLnBrk="1" hangingPunct="1">
              <a:spcBef>
                <a:spcPct val="0"/>
              </a:spcBef>
            </a:pPr>
            <a:r>
              <a:rPr lang="en-US" sz="2400" smtClean="0"/>
              <a:t>1848-1896; ruled (Qajar dynasty) Modernizer who lost zeal for</a:t>
            </a:r>
          </a:p>
          <a:p>
            <a:pPr eaLnBrk="1" hangingPunct="1">
              <a:spcBef>
                <a:spcPct val="0"/>
              </a:spcBef>
            </a:pPr>
            <a:r>
              <a:rPr lang="en-US" sz="2400" smtClean="0"/>
              <a:t>change. Assassinated by a follower of Jamal al-Din al-Afghani</a:t>
            </a:r>
          </a:p>
          <a:p>
            <a:pPr eaLnBrk="1" hangingPunct="1">
              <a:spcBef>
                <a:spcPct val="0"/>
              </a:spcBef>
            </a:pPr>
            <a:endParaRPr lang="en-US" sz="2400" smtClean="0"/>
          </a:p>
          <a:p>
            <a:pPr eaLnBrk="1" hangingPunct="1"/>
            <a:r>
              <a:rPr lang="en-US" smtClean="0"/>
              <a:t>19th century, Qajar dynasty is failing. Country is agglomeration of tribes. Persia is in middle of conflicts between Britain and Russia. Lose tariff autonomy. Naser al-Din Shah initially wanted to modernize, visited Europe, but lost courage. In 1850s gives telegraph concession to British (who were interested in communications with India), and in 1872 general concession to Rueter for railroads, mining, industry, banking etc. Major exports were carpets, raw materials.</a:t>
            </a:r>
          </a:p>
          <a:p>
            <a:pPr eaLnBrk="1" hangingPunct="1"/>
            <a:r>
              <a:rPr lang="en-US" smtClean="0"/>
              <a:t>1891 Tobacco boycott/riots against giving monopoly of tobacco trade to a British group. </a:t>
            </a:r>
          </a:p>
          <a:p>
            <a:pPr eaLnBrk="1" hangingPunct="1"/>
            <a:r>
              <a:rPr lang="en-US" smtClean="0"/>
              <a:t>Could also note gradual de-industrialization, loss of exports, gradual displacement of native textiles.</a:t>
            </a:r>
          </a:p>
          <a:p>
            <a:pPr eaLnBrk="1" hangingPunct="1"/>
            <a:r>
              <a:rPr lang="en-US" smtClean="0"/>
              <a:t>Anti-modernism messianic movement in late 19th century, similar to Taipings, Ahmadiya in Pakistan, etc.</a:t>
            </a:r>
            <a:endParaRPr lang="en-US" u="sng" smtClean="0"/>
          </a:p>
          <a:p>
            <a:pPr eaLnBrk="1" hangingPunct="1"/>
            <a:r>
              <a:rPr lang="en-US" u="sng" smtClean="0"/>
              <a:t>1906 Constitution</a:t>
            </a:r>
            <a:r>
              <a:rPr lang="en-US" smtClean="0"/>
              <a:t>. Attempted to shift power from Shah to Majles. Had some clerical oversight and sponsorship—important predecessor. Constitution reversed in 1908.</a:t>
            </a:r>
          </a:p>
          <a:p>
            <a:pPr eaLnBrk="1" hangingPunct="1"/>
            <a:r>
              <a:rPr lang="en-US" smtClean="0"/>
              <a:t>1908 Oil discovered. William D’Arcy had been given commission in 1901. Ango-Persian Oil Company formed.</a:t>
            </a:r>
          </a:p>
          <a:p>
            <a:pPr eaLnBrk="1" hangingPunct="1"/>
            <a:r>
              <a:rPr lang="en-US" smtClean="0"/>
              <a:t>1911 American money doctor, Morgan Shuster. </a:t>
            </a:r>
          </a:p>
          <a:p>
            <a:pPr eaLnBrk="1" hangingPunct="1"/>
            <a:r>
              <a:rPr lang="en-US" smtClean="0"/>
              <a:t>1914-18</a:t>
            </a:r>
            <a:r>
              <a:rPr lang="en-US" b="1" smtClean="0"/>
              <a:t>:</a:t>
            </a:r>
            <a:r>
              <a:rPr lang="en-US" smtClean="0"/>
              <a:t> Persia is neutral in World War 1, but—too weak to keep out foreign powers-- becomes a battle ground, where the oil of the country was the goal. Was British protectorate for a time after war.</a:t>
            </a:r>
            <a:endParaRPr lang="en-US" sz="2400" smtClean="0"/>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385306A-976A-48B7-B14F-4E8DF1F0F786}" type="slidenum">
              <a:rPr lang="en-US" smtClean="0"/>
              <a:pPr/>
              <a:t>51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t>Class Composition in Iran, 1976-2006</a:t>
            </a:r>
          </a:p>
          <a:p>
            <a:r>
              <a:rPr lang="en-US" smtClean="0"/>
              <a:t>Source: Behdad and Nomani (2009) “What a Revolution! Thirty Years of Social Class Reshuffling in Iran,”</a:t>
            </a:r>
          </a:p>
          <a:p>
            <a:r>
              <a:rPr lang="en-US" i="1" smtClean="0"/>
              <a:t>Comparative Studies of South Asia, Africa and the Middle East </a:t>
            </a:r>
            <a:r>
              <a:rPr lang="en-US" smtClean="0"/>
              <a:t>29:1</a:t>
            </a:r>
          </a:p>
          <a:p>
            <a:endParaRPr lang="en-US" smtClean="0"/>
          </a:p>
        </p:txBody>
      </p:sp>
      <p:sp>
        <p:nvSpPr>
          <p:cNvPr id="94212" name="Slide Number Placeholder 3"/>
          <p:cNvSpPr>
            <a:spLocks noGrp="1"/>
          </p:cNvSpPr>
          <p:nvPr>
            <p:ph type="sldNum" sz="quarter" idx="5"/>
          </p:nvPr>
        </p:nvSpPr>
        <p:spPr>
          <a:noFill/>
        </p:spPr>
        <p:txBody>
          <a:bodyPr/>
          <a:lstStyle/>
          <a:p>
            <a:fld id="{068C32E1-CC65-45A7-8DA1-31E2FF3795C6}"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26116DB-74DE-4FD0-BA02-AB58084D3250}" type="slidenum">
              <a:rPr lang="en-US" smtClean="0"/>
              <a:pPr/>
              <a:t>53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dirty="0" smtClean="0"/>
              <a:t>Mir </a:t>
            </a:r>
            <a:r>
              <a:rPr lang="en-US" dirty="0" err="1" smtClean="0"/>
              <a:t>Hosseini</a:t>
            </a:r>
            <a:r>
              <a:rPr lang="en-US" dirty="0" smtClean="0"/>
              <a:t> </a:t>
            </a:r>
            <a:r>
              <a:rPr lang="en-US" dirty="0" err="1" smtClean="0"/>
              <a:t>Mousavi</a:t>
            </a:r>
            <a:endParaRPr lang="en-US" dirty="0" smtClean="0"/>
          </a:p>
          <a:p>
            <a:pPr eaLnBrk="1" hangingPunct="1"/>
            <a:r>
              <a:rPr lang="en-US" dirty="0" smtClean="0"/>
              <a:t>1941 –</a:t>
            </a:r>
          </a:p>
          <a:p>
            <a:pPr eaLnBrk="1" hangingPunct="1"/>
            <a:r>
              <a:rPr lang="en-US" dirty="0" smtClean="0"/>
              <a:t>Architect by training</a:t>
            </a:r>
          </a:p>
          <a:p>
            <a:pPr eaLnBrk="1" hangingPunct="1"/>
            <a:endParaRPr lang="en-US" dirty="0" smtClean="0"/>
          </a:p>
          <a:p>
            <a:pPr eaLnBrk="1" hangingPunct="1"/>
            <a:r>
              <a:rPr lang="en-US" dirty="0" smtClean="0"/>
              <a:t>Prime Minister 1981-89, also</a:t>
            </a:r>
          </a:p>
          <a:p>
            <a:pPr eaLnBrk="1" hangingPunct="1"/>
            <a:r>
              <a:rPr lang="en-US" dirty="0" smtClean="0"/>
              <a:t>Minister of Foreign Affairs</a:t>
            </a:r>
          </a:p>
          <a:p>
            <a:pPr eaLnBrk="1" hangingPunct="1"/>
            <a:endParaRPr lang="en-US" dirty="0" smtClean="0"/>
          </a:p>
          <a:p>
            <a:pPr eaLnBrk="1" hangingPunct="1"/>
            <a:r>
              <a:rPr lang="en-US" dirty="0" smtClean="0"/>
              <a:t>Described as the Reformist</a:t>
            </a:r>
          </a:p>
          <a:p>
            <a:pPr eaLnBrk="1" hangingPunct="1"/>
            <a:r>
              <a:rPr lang="en-US" dirty="0" smtClean="0"/>
              <a:t>candidate in June, 2009 </a:t>
            </a:r>
          </a:p>
          <a:p>
            <a:pPr eaLnBrk="1" hangingPunct="1"/>
            <a:r>
              <a:rPr lang="en-US" dirty="0" smtClean="0"/>
              <a:t>elections.</a:t>
            </a:r>
          </a:p>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
            </a:r>
          </a:p>
          <a:p>
            <a:r>
              <a:rPr lang="en-US" dirty="0" smtClean="0"/>
              <a:t>Born 1961 near </a:t>
            </a:r>
            <a:r>
              <a:rPr lang="en-US" dirty="0" err="1" smtClean="0"/>
              <a:t>Mashhad,in</a:t>
            </a:r>
            <a:r>
              <a:rPr lang="en-US" dirty="0" smtClean="0"/>
              <a:t> eastern Iran.</a:t>
            </a:r>
          </a:p>
          <a:p>
            <a:r>
              <a:rPr lang="en-US" dirty="0" smtClean="0"/>
              <a:t>Active in Iran-Iraq War, and with </a:t>
            </a:r>
            <a:r>
              <a:rPr lang="en-US" dirty="0" err="1" smtClean="0"/>
              <a:t>Basiji</a:t>
            </a:r>
            <a:r>
              <a:rPr lang="en-US" dirty="0" smtClean="0"/>
              <a:t>.</a:t>
            </a:r>
          </a:p>
          <a:p>
            <a:r>
              <a:rPr lang="en-US" dirty="0" smtClean="0"/>
              <a:t>Became Chief of Police for IRI.</a:t>
            </a:r>
          </a:p>
          <a:p>
            <a:r>
              <a:rPr lang="en-US" dirty="0" smtClean="0"/>
              <a:t>Ran for President in 2005. Later that year</a:t>
            </a:r>
          </a:p>
          <a:p>
            <a:r>
              <a:rPr lang="en-US" dirty="0" smtClean="0"/>
              <a:t>Was selected as Mayor of Tehran.</a:t>
            </a:r>
          </a:p>
          <a:p>
            <a:r>
              <a:rPr lang="en-US" dirty="0" err="1" smtClean="0"/>
              <a:t>ohammmad</a:t>
            </a:r>
            <a:r>
              <a:rPr lang="en-US" dirty="0" smtClean="0"/>
              <a:t> </a:t>
            </a:r>
            <a:r>
              <a:rPr lang="en-US" dirty="0" err="1" smtClean="0"/>
              <a:t>Bagher</a:t>
            </a:r>
            <a:r>
              <a:rPr lang="en-US" dirty="0" smtClean="0"/>
              <a:t> </a:t>
            </a:r>
            <a:r>
              <a:rPr lang="en-US" dirty="0" err="1" smtClean="0"/>
              <a:t>Ghalibaf</a:t>
            </a:r>
            <a:endParaRPr lang="en-US" dirty="0" smtClean="0"/>
          </a:p>
          <a:p>
            <a:r>
              <a:rPr lang="en-US" dirty="0" smtClean="0"/>
              <a:t>Generally viewed as success as Mayor.  Has broad support among</a:t>
            </a:r>
          </a:p>
          <a:p>
            <a:r>
              <a:rPr lang="en-US" dirty="0" smtClean="0"/>
              <a:t>conservatives. Had expressed support for </a:t>
            </a:r>
            <a:r>
              <a:rPr lang="en-US" dirty="0" err="1" smtClean="0"/>
              <a:t>Obama’s</a:t>
            </a:r>
            <a:r>
              <a:rPr lang="en-US" dirty="0" smtClean="0"/>
              <a:t> call for dialogue </a:t>
            </a:r>
          </a:p>
          <a:p>
            <a:r>
              <a:rPr lang="en-US" dirty="0" smtClean="0"/>
              <a:t>between Iran and US. </a:t>
            </a:r>
          </a:p>
          <a:p>
            <a:endParaRPr lang="en-US" dirty="0" smtClean="0"/>
          </a:p>
          <a:p>
            <a:r>
              <a:rPr lang="en-US" dirty="0" smtClean="0"/>
              <a:t>Rising young </a:t>
            </a:r>
            <a:r>
              <a:rPr lang="en-US" smtClean="0"/>
              <a:t>star.</a:t>
            </a:r>
          </a:p>
        </p:txBody>
      </p:sp>
      <p:sp>
        <p:nvSpPr>
          <p:cNvPr id="4" name="Slide Number Placeholder 3"/>
          <p:cNvSpPr>
            <a:spLocks noGrp="1"/>
          </p:cNvSpPr>
          <p:nvPr>
            <p:ph type="sldNum" sz="quarter" idx="10"/>
          </p:nvPr>
        </p:nvSpPr>
        <p:spPr/>
        <p:txBody>
          <a:bodyPr/>
          <a:lstStyle/>
          <a:p>
            <a:pPr>
              <a:defRPr/>
            </a:pPr>
            <a:fld id="{2B109D80-2365-42DD-A23E-1269EE8DB09F}" type="slidenum">
              <a:rPr lang="en-US" smtClean="0"/>
              <a:pPr>
                <a:defRPr/>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07CA515-2C61-413D-A215-E9AAB288FAD1}" type="slidenum">
              <a:rPr lang="en-US" smtClean="0"/>
              <a:pPr/>
              <a:t>57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Map of Middle East in 19</a:t>
            </a:r>
            <a:r>
              <a:rPr lang="en-US" baseline="30000" smtClean="0"/>
              <a:t>th</a:t>
            </a:r>
            <a:r>
              <a:rPr lang="en-US" smtClean="0"/>
              <a:t> century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8D2C0C9-951D-453A-A4BC-EE47133F3A30}" type="slidenum">
              <a:rPr lang="en-US" smtClean="0"/>
              <a:pPr/>
              <a:t>58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Revolution 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655C494-107F-4C8B-A01F-5C8461FFE973}" type="slidenum">
              <a:rPr lang="en-US" smtClean="0"/>
              <a:pPr/>
              <a:t>6</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Children Weavers</a:t>
            </a:r>
          </a:p>
          <a:p>
            <a:pPr eaLnBrk="1" hangingPunct="1"/>
            <a:r>
              <a:rPr lang="en-US" smtClean="0"/>
              <a:t>From Iran-va=jahan web site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3E960CB-6494-46DF-AF98-8FF66E612AA6}" type="slidenum">
              <a:rPr lang="en-US" smtClean="0"/>
              <a:pPr/>
              <a:t>7</a:t>
            </a:fld>
            <a:endParaRPr lang="en-US"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US" sz="2400" smtClean="0"/>
              <a:t>In 1900, there were only 21 Dabestan or modern primary schools in Iran. Prior to their introduction, vehemently opposed by the mullahs, Maktabs or religious schools  run by mullahs were the norm.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96FF8D6-F12C-4D33-9C51-9D93DB16AB51}" type="slidenum">
              <a:rPr lang="en-US" smtClean="0"/>
              <a:pPr/>
              <a:t>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spcBef>
                <a:spcPct val="0"/>
              </a:spcBef>
            </a:pPr>
            <a:r>
              <a:rPr lang="en-US" sz="2400" smtClean="0"/>
              <a:t>Reza Shah Pahlavi</a:t>
            </a:r>
          </a:p>
          <a:p>
            <a:pPr eaLnBrk="1" hangingPunct="1">
              <a:spcBef>
                <a:spcPct val="0"/>
              </a:spcBef>
            </a:pPr>
            <a:r>
              <a:rPr lang="en-US" sz="2400" smtClean="0"/>
              <a:t>1878-1944</a:t>
            </a:r>
          </a:p>
          <a:p>
            <a:pPr eaLnBrk="1" hangingPunct="1">
              <a:spcBef>
                <a:spcPct val="0"/>
              </a:spcBef>
            </a:pPr>
            <a:r>
              <a:rPr lang="en-US" sz="2400" smtClean="0"/>
              <a:t>Shah (emperor) 1925-41</a:t>
            </a:r>
          </a:p>
          <a:p>
            <a:pPr eaLnBrk="1" hangingPunct="1">
              <a:spcBef>
                <a:spcPct val="0"/>
              </a:spcBef>
            </a:pPr>
            <a:endParaRPr lang="en-US" sz="2400" smtClean="0"/>
          </a:p>
          <a:p>
            <a:pPr eaLnBrk="1" hangingPunct="1">
              <a:spcBef>
                <a:spcPct val="0"/>
              </a:spcBef>
            </a:pPr>
            <a:r>
              <a:rPr lang="en-US" sz="2400" smtClean="0"/>
              <a:t>Born into military family. With British help, he overthrew</a:t>
            </a:r>
          </a:p>
          <a:p>
            <a:pPr eaLnBrk="1" hangingPunct="1">
              <a:spcBef>
                <a:spcPct val="0"/>
              </a:spcBef>
            </a:pPr>
            <a:r>
              <a:rPr lang="en-US" sz="2400" smtClean="0"/>
              <a:t>previous government. Is described as following policies similar to Ataturk (more secular, no religious clothing). Established close ties to Germany in effort to counterbalance British. Dies in exile; succeeded by son.</a:t>
            </a:r>
          </a:p>
          <a:p>
            <a:pPr eaLnBrk="1" hangingPunct="1"/>
            <a:r>
              <a:rPr lang="en-US" smtClean="0"/>
              <a:t>Is described as following policies similar to Ataturk -more secular government, no religious clothing. Didn’t have Ataturk’s common touch, was less familiar with Europe. [Note chronological parallels].</a:t>
            </a:r>
          </a:p>
          <a:p>
            <a:pPr eaLnBrk="1" hangingPunct="1"/>
            <a:r>
              <a:rPr lang="en-US" smtClean="0"/>
              <a:t>During 1930s, established close ties to Germany in effort to counterbalance British. British troops invade Iran, leading to his abdication. Dies in exile; succeeded by son.</a:t>
            </a:r>
          </a:p>
          <a:p>
            <a:pPr eaLnBrk="1" hangingPunct="1"/>
            <a:r>
              <a:rPr lang="en-US" smtClean="0"/>
              <a:t>1935 name of country changed from Persia to Iran.</a:t>
            </a:r>
            <a:endParaRPr lang="en-US" sz="2400"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F38F103-4B8B-4205-87B7-1C944B1BE392}" type="slidenum">
              <a:rPr lang="en-US" smtClean="0"/>
              <a:pPr/>
              <a:t>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spcBef>
                <a:spcPct val="0"/>
              </a:spcBef>
            </a:pPr>
            <a:r>
              <a:rPr lang="en-US" sz="2400" dirty="0" smtClean="0"/>
              <a:t>1919-1980</a:t>
            </a:r>
          </a:p>
          <a:p>
            <a:pPr eaLnBrk="1" hangingPunct="1">
              <a:spcBef>
                <a:spcPct val="0"/>
              </a:spcBef>
            </a:pPr>
            <a:r>
              <a:rPr lang="en-US" sz="2400" dirty="0" smtClean="0"/>
              <a:t>Shah (emperor) 1941-79</a:t>
            </a:r>
          </a:p>
          <a:p>
            <a:pPr eaLnBrk="1" hangingPunct="1">
              <a:spcBef>
                <a:spcPct val="0"/>
              </a:spcBef>
            </a:pPr>
            <a:endParaRPr lang="en-US" sz="2400" dirty="0" smtClean="0"/>
          </a:p>
          <a:p>
            <a:pPr eaLnBrk="1" hangingPunct="1">
              <a:spcBef>
                <a:spcPct val="0"/>
              </a:spcBef>
            </a:pPr>
            <a:r>
              <a:rPr lang="en-US" sz="2400" dirty="0" smtClean="0"/>
              <a:t>Inherited rule from his father at early age. In 1951-53, tension with Mohammad </a:t>
            </a:r>
            <a:r>
              <a:rPr lang="en-US" sz="2400" dirty="0" err="1" smtClean="0"/>
              <a:t>Mosaddeq</a:t>
            </a:r>
            <a:r>
              <a:rPr lang="en-US" sz="2400" dirty="0" smtClean="0"/>
              <a:t>, who attempted to nationalize British petroleum cos.</a:t>
            </a:r>
          </a:p>
          <a:p>
            <a:pPr eaLnBrk="1" hangingPunct="1">
              <a:spcBef>
                <a:spcPct val="0"/>
              </a:spcBef>
            </a:pPr>
            <a:r>
              <a:rPr lang="en-US" sz="2400" dirty="0" smtClean="0"/>
              <a:t>CIA helps Shah back to power, and he remained loyal to U.S.</a:t>
            </a:r>
          </a:p>
          <a:p>
            <a:pPr eaLnBrk="1" hangingPunct="1">
              <a:spcBef>
                <a:spcPct val="0"/>
              </a:spcBef>
            </a:pPr>
            <a:r>
              <a:rPr lang="en-US" sz="2400" dirty="0" smtClean="0"/>
              <a:t>Was exiled, &amp; replaced by Khomeini in 1979.</a:t>
            </a:r>
            <a:endParaRPr lang="en-US" dirty="0" smtClean="0"/>
          </a:p>
          <a:p>
            <a:pPr eaLnBrk="1" hangingPunct="1"/>
            <a:r>
              <a:rPr lang="en-US" dirty="0" smtClean="0"/>
              <a:t>Said to be weak willed. Studied in Switzerland. Three wives, first was Egyptian princess.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43249-AA07-494A-A60C-C1C03892AA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E162DB-0665-4F73-BF2D-8EF72B2DBB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9F37F-BA7E-44E8-9F22-2CB66A37EB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BD0ED-8C26-4BC4-B66D-04A99D7210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E0E75-FDC2-4909-8AE4-85D854CEFE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86E00A-382C-4340-B43C-7EDFDE4866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3D757-7AD1-44DA-A4C0-2EC7FC825F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0FFF0-33B2-4311-B08D-7FF92C4911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F2693-A8B4-4A7F-BFDF-72B952DC28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A310B3-31EE-4F71-94B2-37BC18C3E3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9A81AC-D1A1-4827-9015-0A723F3326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A15D1ADD-8A0A-4A09-9B5E-50212F6E88C6}" type="slidenum">
              <a:rPr lang="en-US"/>
              <a:pPr>
                <a:defRPr/>
              </a:pPr>
              <a:t>‹#›</a:t>
            </a:fld>
            <a:endParaRPr lang="en-US"/>
          </a:p>
        </p:txBody>
      </p:sp>
      <p:sp>
        <p:nvSpPr>
          <p:cNvPr id="1032" name="AutoShape 8">
            <a:hlinkClick r:id="" action="ppaction://hlinkshowjump?jump=nextslide" highlightClick="1"/>
          </p:cNvPr>
          <p:cNvSpPr>
            <a:spLocks noChangeArrowheads="1"/>
          </p:cNvSpPr>
          <p:nvPr userDrawn="1"/>
        </p:nvSpPr>
        <p:spPr bwMode="auto">
          <a:xfrm>
            <a:off x="8686800" y="6427788"/>
            <a:ext cx="457200" cy="430212"/>
          </a:xfrm>
          <a:prstGeom prst="actionButtonForwardNex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033" name="AutoShape 9">
            <a:hlinkClick r:id="" action="ppaction://hlinkshowjump?jump=previousslide" highlightClick="1"/>
          </p:cNvPr>
          <p:cNvSpPr>
            <a:spLocks noChangeArrowheads="1"/>
          </p:cNvSpPr>
          <p:nvPr userDrawn="1"/>
        </p:nvSpPr>
        <p:spPr bwMode="auto">
          <a:xfrm>
            <a:off x="7924800" y="6456363"/>
            <a:ext cx="533400" cy="401637"/>
          </a:xfrm>
          <a:prstGeom prst="actionButtonBackPrevious">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imes New Roman" pitchFamily="18" charset="0"/>
        </a:defRPr>
      </a:lvl2pPr>
      <a:lvl3pPr algn="ctr" rtl="0" eaLnBrk="0" fontAlgn="base" hangingPunct="0">
        <a:spcBef>
          <a:spcPct val="0"/>
        </a:spcBef>
        <a:spcAft>
          <a:spcPct val="0"/>
        </a:spcAft>
        <a:defRPr sz="2800">
          <a:solidFill>
            <a:schemeClr val="tx2"/>
          </a:solidFill>
          <a:latin typeface="Times New Roman" pitchFamily="18" charset="0"/>
        </a:defRPr>
      </a:lvl3pPr>
      <a:lvl4pPr algn="ctr" rtl="0" eaLnBrk="0" fontAlgn="base" hangingPunct="0">
        <a:spcBef>
          <a:spcPct val="0"/>
        </a:spcBef>
        <a:spcAft>
          <a:spcPct val="0"/>
        </a:spcAft>
        <a:defRPr sz="2800">
          <a:solidFill>
            <a:schemeClr val="tx2"/>
          </a:solidFill>
          <a:latin typeface="Times New Roman" pitchFamily="18" charset="0"/>
        </a:defRPr>
      </a:lvl4pPr>
      <a:lvl5pPr algn="ctr" rtl="0" eaLnBrk="0" fontAlgn="base" hangingPunct="0">
        <a:spcBef>
          <a:spcPct val="0"/>
        </a:spcBef>
        <a:spcAft>
          <a:spcPct val="0"/>
        </a:spcAft>
        <a:defRPr sz="2800">
          <a:solidFill>
            <a:schemeClr val="tx2"/>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ekly.ahram.org.eg/1999/438/re6.ht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ctools.umich.edu/portal" TargetMode="External"/><Relationship Id="rId5" Type="http://schemas.openxmlformats.org/officeDocument/2006/relationships/hyperlink" Target="http://www-personal.umd.umich.edu/~mtwomey/econhelp/344files/Iran_Dates.htm" TargetMode="External"/><Relationship Id="rId4" Type="http://schemas.openxmlformats.org/officeDocument/2006/relationships/hyperlink" Target="http://www-personal.umd.umich.edu/~mtwomey/econhelp/344files/344Syllabus.doc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news.bbc.co.uk/1/hi/world/middle_east/825074.st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topics.nytimes.com/top/news/international/countriesandterritories/iran/index.html?inline=nyt-geo"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topics.nytimes.com/top/reference/timestopics/people/a/mahmoud_ahmadinejad/index.html?inline=nyt-per"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eekly.ahram.org.eg/1999/438/re6.htm"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latimes.com/topic/intl/iran-PLGEO0000011.topic" TargetMode="External"/><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hyperlink" Target="http://www.latimes.com/topic/politics/government/mahmoud-ahmadinejad-PERLL001899.topic" TargetMode="External"/><Relationship Id="rId4" Type="http://schemas.openxmlformats.org/officeDocument/2006/relationships/hyperlink" Target="http://www.latimes.com/topic/politics/government/heads-of-state/ayatollah-ali-khamenei-PEPLT007502.topic"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685800"/>
          </a:xfrm>
        </p:spPr>
        <p:txBody>
          <a:bodyPr/>
          <a:lstStyle/>
          <a:p>
            <a:pPr eaLnBrk="1" hangingPunct="1"/>
            <a:r>
              <a:rPr lang="en-US" smtClean="0"/>
              <a:t>Iran</a:t>
            </a:r>
          </a:p>
        </p:txBody>
      </p:sp>
      <p:sp>
        <p:nvSpPr>
          <p:cNvPr id="3075" name="Text Box 3"/>
          <p:cNvSpPr txBox="1">
            <a:spLocks noChangeArrowheads="1"/>
          </p:cNvSpPr>
          <p:nvPr/>
        </p:nvSpPr>
        <p:spPr bwMode="auto">
          <a:xfrm>
            <a:off x="914400" y="2895600"/>
            <a:ext cx="3286125" cy="457200"/>
          </a:xfrm>
          <a:prstGeom prst="rect">
            <a:avLst/>
          </a:prstGeom>
          <a:noFill/>
          <a:ln w="9525">
            <a:noFill/>
            <a:miter lim="800000"/>
            <a:headEnd/>
            <a:tailEnd/>
          </a:ln>
        </p:spPr>
        <p:txBody>
          <a:bodyPr wrap="none">
            <a:spAutoFit/>
          </a:bodyPr>
          <a:lstStyle/>
          <a:p>
            <a:r>
              <a:rPr lang="en-US">
                <a:hlinkClick r:id="rId3"/>
              </a:rPr>
              <a:t>Link to newspaper article</a:t>
            </a:r>
            <a:endParaRPr lang="en-US"/>
          </a:p>
        </p:txBody>
      </p:sp>
      <p:sp>
        <p:nvSpPr>
          <p:cNvPr id="3076" name="Text Box 4"/>
          <p:cNvSpPr txBox="1">
            <a:spLocks noChangeArrowheads="1"/>
          </p:cNvSpPr>
          <p:nvPr/>
        </p:nvSpPr>
        <p:spPr bwMode="auto">
          <a:xfrm>
            <a:off x="914400" y="1905000"/>
            <a:ext cx="2146300" cy="457200"/>
          </a:xfrm>
          <a:prstGeom prst="rect">
            <a:avLst/>
          </a:prstGeom>
          <a:noFill/>
          <a:ln w="9525">
            <a:noFill/>
            <a:miter lim="800000"/>
            <a:headEnd/>
            <a:tailEnd/>
          </a:ln>
        </p:spPr>
        <p:txBody>
          <a:bodyPr wrap="none">
            <a:spAutoFit/>
          </a:bodyPr>
          <a:lstStyle/>
          <a:p>
            <a:r>
              <a:rPr lang="en-US" dirty="0">
                <a:hlinkClick r:id="rId4"/>
              </a:rPr>
              <a:t>Link to syllabus</a:t>
            </a:r>
            <a:endParaRPr lang="en-US" dirty="0"/>
          </a:p>
        </p:txBody>
      </p:sp>
      <p:sp>
        <p:nvSpPr>
          <p:cNvPr id="3077" name="Text Box 5"/>
          <p:cNvSpPr txBox="1">
            <a:spLocks noChangeArrowheads="1"/>
          </p:cNvSpPr>
          <p:nvPr/>
        </p:nvSpPr>
        <p:spPr bwMode="auto">
          <a:xfrm>
            <a:off x="838200" y="3962400"/>
            <a:ext cx="3170238" cy="457200"/>
          </a:xfrm>
          <a:prstGeom prst="rect">
            <a:avLst/>
          </a:prstGeom>
          <a:noFill/>
          <a:ln w="9525">
            <a:noFill/>
            <a:miter lim="800000"/>
            <a:headEnd/>
            <a:tailEnd/>
          </a:ln>
        </p:spPr>
        <p:txBody>
          <a:bodyPr wrap="none">
            <a:spAutoFit/>
          </a:bodyPr>
          <a:lstStyle/>
          <a:p>
            <a:r>
              <a:rPr lang="en-US">
                <a:hlinkClick r:id="rId5"/>
              </a:rPr>
              <a:t>Link to Iran Chronology</a:t>
            </a:r>
            <a:endParaRPr lang="en-US" i="1"/>
          </a:p>
        </p:txBody>
      </p:sp>
      <p:sp>
        <p:nvSpPr>
          <p:cNvPr id="3078" name="Text Box 7"/>
          <p:cNvSpPr txBox="1">
            <a:spLocks noChangeArrowheads="1"/>
          </p:cNvSpPr>
          <p:nvPr/>
        </p:nvSpPr>
        <p:spPr bwMode="auto">
          <a:xfrm>
            <a:off x="746125" y="5222875"/>
            <a:ext cx="4865688" cy="457200"/>
          </a:xfrm>
          <a:prstGeom prst="rect">
            <a:avLst/>
          </a:prstGeom>
          <a:noFill/>
          <a:ln w="9525">
            <a:noFill/>
            <a:miter lim="800000"/>
            <a:headEnd/>
            <a:tailEnd/>
          </a:ln>
        </p:spPr>
        <p:txBody>
          <a:bodyPr wrap="none">
            <a:spAutoFit/>
          </a:bodyPr>
          <a:lstStyle/>
          <a:p>
            <a:r>
              <a:rPr lang="en-US"/>
              <a:t>Link to </a:t>
            </a:r>
            <a:r>
              <a:rPr lang="en-US">
                <a:hlinkClick r:id="rId6"/>
              </a:rPr>
              <a:t>https://ctools.umich.edu/portal</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0" y="304800"/>
            <a:ext cx="4419600" cy="838200"/>
          </a:xfrm>
        </p:spPr>
        <p:txBody>
          <a:bodyPr/>
          <a:lstStyle/>
          <a:p>
            <a:pPr eaLnBrk="1" hangingPunct="1"/>
            <a:r>
              <a:rPr lang="en-US" smtClean="0"/>
              <a:t>Dr. Mohammad Mossadeq</a:t>
            </a:r>
          </a:p>
        </p:txBody>
      </p:sp>
      <p:pic>
        <p:nvPicPr>
          <p:cNvPr id="15363" name="Picture 3" descr="mosaddeq"/>
          <p:cNvPicPr>
            <a:picLocks noChangeAspect="1" noChangeArrowheads="1"/>
          </p:cNvPicPr>
          <p:nvPr/>
        </p:nvPicPr>
        <p:blipFill>
          <a:blip r:embed="rId3" cstate="print"/>
          <a:srcRect/>
          <a:stretch>
            <a:fillRect/>
          </a:stretch>
        </p:blipFill>
        <p:spPr bwMode="auto">
          <a:xfrm>
            <a:off x="-457200" y="1257300"/>
            <a:ext cx="3619500" cy="3361483"/>
          </a:xfrm>
          <a:prstGeom prst="rect">
            <a:avLst/>
          </a:prstGeom>
          <a:noFill/>
          <a:ln w="9525">
            <a:noFill/>
            <a:miter lim="800000"/>
            <a:headEnd/>
            <a:tailEnd/>
          </a:ln>
        </p:spPr>
      </p:pic>
      <p:sp>
        <p:nvSpPr>
          <p:cNvPr id="15364" name="Text Box 4"/>
          <p:cNvSpPr txBox="1">
            <a:spLocks noChangeArrowheads="1"/>
          </p:cNvSpPr>
          <p:nvPr/>
        </p:nvSpPr>
        <p:spPr bwMode="auto">
          <a:xfrm>
            <a:off x="3200400" y="3429000"/>
            <a:ext cx="6181116" cy="2677656"/>
          </a:xfrm>
          <a:prstGeom prst="rect">
            <a:avLst/>
          </a:prstGeom>
          <a:noFill/>
          <a:ln w="9525">
            <a:noFill/>
            <a:miter lim="800000"/>
            <a:headEnd/>
            <a:tailEnd/>
          </a:ln>
        </p:spPr>
        <p:txBody>
          <a:bodyPr wrap="none">
            <a:spAutoFit/>
          </a:bodyPr>
          <a:lstStyle/>
          <a:p>
            <a:r>
              <a:rPr lang="en-US" dirty="0"/>
              <a:t>Nationalist who took help from </a:t>
            </a:r>
            <a:r>
              <a:rPr lang="en-US" dirty="0" err="1"/>
              <a:t>Tudeh</a:t>
            </a:r>
            <a:r>
              <a:rPr lang="en-US" dirty="0"/>
              <a:t>, (Marxist </a:t>
            </a:r>
          </a:p>
          <a:p>
            <a:r>
              <a:rPr lang="en-US" dirty="0"/>
              <a:t>Party). As </a:t>
            </a:r>
            <a:r>
              <a:rPr lang="en-US" dirty="0" smtClean="0"/>
              <a:t>Prime Minister, he </a:t>
            </a:r>
            <a:r>
              <a:rPr lang="en-US" dirty="0"/>
              <a:t>attempted to </a:t>
            </a:r>
            <a:endParaRPr lang="en-US" dirty="0" smtClean="0"/>
          </a:p>
          <a:p>
            <a:r>
              <a:rPr lang="en-US" dirty="0" smtClean="0"/>
              <a:t>nationalize British-owned </a:t>
            </a:r>
            <a:r>
              <a:rPr lang="en-US" dirty="0"/>
              <a:t>oil companies. </a:t>
            </a:r>
          </a:p>
          <a:p>
            <a:r>
              <a:rPr lang="en-US" dirty="0" smtClean="0"/>
              <a:t>Was </a:t>
            </a:r>
            <a:r>
              <a:rPr lang="en-US" dirty="0"/>
              <a:t>eventually overthrown in 1953 with</a:t>
            </a:r>
          </a:p>
          <a:p>
            <a:r>
              <a:rPr lang="en-US" dirty="0"/>
              <a:t> help from the CIA.</a:t>
            </a:r>
          </a:p>
          <a:p>
            <a:r>
              <a:rPr lang="en-US" dirty="0"/>
              <a:t>Allowed to live </a:t>
            </a:r>
            <a:r>
              <a:rPr lang="en-US" dirty="0" smtClean="0"/>
              <a:t>the rest of his life under </a:t>
            </a:r>
            <a:r>
              <a:rPr lang="en-US" dirty="0"/>
              <a:t>house </a:t>
            </a:r>
            <a:endParaRPr lang="en-US" dirty="0" smtClean="0"/>
          </a:p>
          <a:p>
            <a:r>
              <a:rPr lang="en-US" dirty="0" smtClean="0"/>
              <a:t>arrest near Teheran</a:t>
            </a:r>
            <a:r>
              <a:rPr lang="en-US" dirty="0"/>
              <a:t>.</a:t>
            </a:r>
          </a:p>
        </p:txBody>
      </p:sp>
      <p:sp>
        <p:nvSpPr>
          <p:cNvPr id="15365" name="Text Box 5"/>
          <p:cNvSpPr txBox="1">
            <a:spLocks noChangeArrowheads="1"/>
          </p:cNvSpPr>
          <p:nvPr/>
        </p:nvSpPr>
        <p:spPr bwMode="auto">
          <a:xfrm>
            <a:off x="441325" y="6137275"/>
            <a:ext cx="3179763" cy="457200"/>
          </a:xfrm>
          <a:prstGeom prst="rect">
            <a:avLst/>
          </a:prstGeom>
          <a:noFill/>
          <a:ln w="9525">
            <a:noFill/>
            <a:miter lim="800000"/>
            <a:headEnd/>
            <a:tailEnd/>
          </a:ln>
        </p:spPr>
        <p:txBody>
          <a:bodyPr wrap="none">
            <a:spAutoFit/>
          </a:bodyPr>
          <a:lstStyle/>
          <a:p>
            <a:r>
              <a:rPr lang="en-US">
                <a:hlinkClick r:id="rId4"/>
              </a:rPr>
              <a:t>Link to bio of Mossadeq</a:t>
            </a:r>
            <a:endParaRPr lang="en-US"/>
          </a:p>
        </p:txBody>
      </p:sp>
      <p:sp>
        <p:nvSpPr>
          <p:cNvPr id="15366" name="Text Box 6"/>
          <p:cNvSpPr txBox="1">
            <a:spLocks noChangeArrowheads="1"/>
          </p:cNvSpPr>
          <p:nvPr/>
        </p:nvSpPr>
        <p:spPr bwMode="auto">
          <a:xfrm>
            <a:off x="3246438" y="1244600"/>
            <a:ext cx="5897562" cy="2041525"/>
          </a:xfrm>
          <a:prstGeom prst="rect">
            <a:avLst/>
          </a:prstGeom>
          <a:noFill/>
          <a:ln w="9525">
            <a:noFill/>
            <a:miter lim="800000"/>
            <a:headEnd/>
            <a:tailEnd/>
          </a:ln>
        </p:spPr>
        <p:txBody>
          <a:bodyPr wrap="none">
            <a:spAutoFit/>
          </a:bodyPr>
          <a:lstStyle/>
          <a:p>
            <a:r>
              <a:rPr lang="en-US" sz="2800"/>
              <a:t>1882-1967, Prime Minister 1951-53</a:t>
            </a:r>
          </a:p>
          <a:p>
            <a:endParaRPr lang="en-US" sz="2800"/>
          </a:p>
          <a:p>
            <a:r>
              <a:rPr lang="en-US"/>
              <a:t>Father was Finance Minister under Qajars.</a:t>
            </a:r>
          </a:p>
          <a:p>
            <a:r>
              <a:rPr lang="en-US"/>
              <a:t>Educated in England and Switzerland. Became</a:t>
            </a:r>
          </a:p>
          <a:p>
            <a:r>
              <a:rPr lang="en-US"/>
              <a:t>Deputy Finance Minister in 1917.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838200"/>
          </a:xfrm>
        </p:spPr>
        <p:txBody>
          <a:bodyPr/>
          <a:lstStyle/>
          <a:p>
            <a:r>
              <a:rPr lang="en-US" dirty="0" smtClean="0"/>
              <a:t>Shah M. Reza Pahlavi’s Modernization Policies</a:t>
            </a:r>
            <a:endParaRPr lang="en-US" dirty="0"/>
          </a:p>
        </p:txBody>
      </p:sp>
      <p:sp>
        <p:nvSpPr>
          <p:cNvPr id="3" name="TextBox 2"/>
          <p:cNvSpPr txBox="1"/>
          <p:nvPr/>
        </p:nvSpPr>
        <p:spPr>
          <a:xfrm>
            <a:off x="0" y="990600"/>
            <a:ext cx="8915400" cy="5632311"/>
          </a:xfrm>
          <a:prstGeom prst="rect">
            <a:avLst/>
          </a:prstGeom>
          <a:noFill/>
        </p:spPr>
        <p:txBody>
          <a:bodyPr wrap="square" rtlCol="0">
            <a:spAutoFit/>
          </a:bodyPr>
          <a:lstStyle/>
          <a:p>
            <a:r>
              <a:rPr lang="en-US" sz="2000" dirty="0" smtClean="0"/>
              <a:t>Often referred to as the White Revolution (i.e., bloodless); 1963-</a:t>
            </a:r>
          </a:p>
          <a:p>
            <a:endParaRPr lang="en-US" sz="2000" dirty="0" smtClean="0"/>
          </a:p>
          <a:p>
            <a:r>
              <a:rPr lang="en-US" sz="2000" dirty="0" smtClean="0"/>
              <a:t>Economics: </a:t>
            </a:r>
          </a:p>
          <a:p>
            <a:r>
              <a:rPr lang="en-US" sz="2000" dirty="0" smtClean="0"/>
              <a:t>    Agrarian reform weakened the traditional landowning class, as well as challenging </a:t>
            </a:r>
          </a:p>
          <a:p>
            <a:r>
              <a:rPr lang="en-US" sz="2000" dirty="0" smtClean="0"/>
              <a:t>       the land and revenues of the clergy.</a:t>
            </a:r>
          </a:p>
          <a:p>
            <a:r>
              <a:rPr lang="en-US" sz="2000" dirty="0" smtClean="0"/>
              <a:t>     Is often depicted as hostile to </a:t>
            </a:r>
            <a:r>
              <a:rPr lang="en-US" sz="2000" i="1" dirty="0" err="1" smtClean="0"/>
              <a:t>Bazaari</a:t>
            </a:r>
            <a:r>
              <a:rPr lang="en-US" sz="2000" dirty="0" smtClean="0"/>
              <a:t> class, whom the  Shah viewed as backward.</a:t>
            </a:r>
          </a:p>
          <a:p>
            <a:r>
              <a:rPr lang="en-US" sz="2000" dirty="0" smtClean="0"/>
              <a:t>     Reversed the nationalization of oil companies</a:t>
            </a:r>
          </a:p>
          <a:p>
            <a:r>
              <a:rPr lang="en-US" sz="2000" dirty="0" smtClean="0"/>
              <a:t>     Pushed education, rural infrastructure, roads, etc.</a:t>
            </a:r>
          </a:p>
          <a:p>
            <a:r>
              <a:rPr lang="en-US" sz="2000" dirty="0" smtClean="0"/>
              <a:t>      Profit sharing in industry.</a:t>
            </a:r>
          </a:p>
          <a:p>
            <a:r>
              <a:rPr lang="en-US" sz="2000" dirty="0" smtClean="0"/>
              <a:t> Social: </a:t>
            </a:r>
          </a:p>
          <a:p>
            <a:r>
              <a:rPr lang="en-US" sz="2000" dirty="0" smtClean="0"/>
              <a:t>     Gave vote to women, while allowing some veiling (which father had forbidden)</a:t>
            </a:r>
          </a:p>
          <a:p>
            <a:r>
              <a:rPr lang="en-US" sz="2000" dirty="0" smtClean="0"/>
              <a:t>Politics:</a:t>
            </a:r>
          </a:p>
          <a:p>
            <a:r>
              <a:rPr lang="en-US" sz="2000" dirty="0" smtClean="0"/>
              <a:t>      Hostile to </a:t>
            </a:r>
            <a:r>
              <a:rPr lang="en-US" sz="2000" dirty="0" err="1" smtClean="0"/>
              <a:t>Tudeh</a:t>
            </a:r>
            <a:r>
              <a:rPr lang="en-US" sz="2000" dirty="0" smtClean="0"/>
              <a:t> ( ~ Communist) Party,  and to religious – Ayatollah Khomeini</a:t>
            </a:r>
          </a:p>
          <a:p>
            <a:r>
              <a:rPr lang="en-US" sz="2000" dirty="0" smtClean="0"/>
              <a:t>International:</a:t>
            </a:r>
          </a:p>
          <a:p>
            <a:r>
              <a:rPr lang="en-US" sz="2000" dirty="0" smtClean="0"/>
              <a:t>      Friendly toward Israel, monarchies of Saudi A., Morocco, Jordan. Sadat</a:t>
            </a:r>
          </a:p>
          <a:p>
            <a:r>
              <a:rPr lang="en-US" sz="2000" dirty="0" smtClean="0"/>
              <a:t>      Baghdad Pact (anti-USSR)</a:t>
            </a:r>
          </a:p>
          <a:p>
            <a:endParaRPr lang="en-US" sz="2000" dirty="0" smtClean="0"/>
          </a:p>
          <a:p>
            <a:r>
              <a:rPr lang="en-US" sz="2000" dirty="0" smtClean="0"/>
              <a:t>The Shah’s regime is described as increasingly corrupt and authoritarian.</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Revolution 1</a:t>
            </a:r>
          </a:p>
        </p:txBody>
      </p:sp>
      <p:pic>
        <p:nvPicPr>
          <p:cNvPr id="16387" name="Picture 3" descr="ran_revolution79"/>
          <p:cNvPicPr>
            <a:picLocks noChangeAspect="1" noChangeArrowheads="1"/>
          </p:cNvPicPr>
          <p:nvPr/>
        </p:nvPicPr>
        <p:blipFill>
          <a:blip r:embed="rId3" cstate="print"/>
          <a:srcRect/>
          <a:stretch>
            <a:fillRect/>
          </a:stretch>
        </p:blipFill>
        <p:spPr bwMode="auto">
          <a:xfrm>
            <a:off x="1885950" y="1428750"/>
            <a:ext cx="5372100" cy="4000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Revolution 1a</a:t>
            </a:r>
          </a:p>
        </p:txBody>
      </p:sp>
      <p:pic>
        <p:nvPicPr>
          <p:cNvPr id="17411" name="Picture 3" descr="Iran007_revolution79"/>
          <p:cNvPicPr>
            <a:picLocks noChangeAspect="1" noChangeArrowheads="1"/>
          </p:cNvPicPr>
          <p:nvPr/>
        </p:nvPicPr>
        <p:blipFill>
          <a:blip r:embed="rId3" cstate="print"/>
          <a:srcRect/>
          <a:stretch>
            <a:fillRect/>
          </a:stretch>
        </p:blipFill>
        <p:spPr bwMode="auto">
          <a:xfrm>
            <a:off x="1257300" y="2017713"/>
            <a:ext cx="6629400" cy="28225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Revolution 2</a:t>
            </a:r>
          </a:p>
        </p:txBody>
      </p:sp>
      <p:pic>
        <p:nvPicPr>
          <p:cNvPr id="18435" name="Picture 3" descr="Iran018_revolution79"/>
          <p:cNvPicPr>
            <a:picLocks noChangeAspect="1" noChangeArrowheads="1"/>
          </p:cNvPicPr>
          <p:nvPr/>
        </p:nvPicPr>
        <p:blipFill>
          <a:blip r:embed="rId3" cstate="print"/>
          <a:srcRect/>
          <a:stretch>
            <a:fillRect/>
          </a:stretch>
        </p:blipFill>
        <p:spPr bwMode="auto">
          <a:xfrm>
            <a:off x="2362200" y="1828800"/>
            <a:ext cx="4560888" cy="4035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Revolution 3</a:t>
            </a:r>
          </a:p>
        </p:txBody>
      </p:sp>
      <p:pic>
        <p:nvPicPr>
          <p:cNvPr id="19459" name="Picture 3" descr="Iran032_revolution79"/>
          <p:cNvPicPr>
            <a:picLocks noChangeAspect="1" noChangeArrowheads="1"/>
          </p:cNvPicPr>
          <p:nvPr/>
        </p:nvPicPr>
        <p:blipFill>
          <a:blip r:embed="rId3" cstate="print"/>
          <a:srcRect/>
          <a:stretch>
            <a:fillRect/>
          </a:stretch>
        </p:blipFill>
        <p:spPr bwMode="auto">
          <a:xfrm>
            <a:off x="2438400" y="1981200"/>
            <a:ext cx="4240213" cy="36115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762000"/>
          </a:xfrm>
        </p:spPr>
        <p:txBody>
          <a:bodyPr/>
          <a:lstStyle/>
          <a:p>
            <a:pPr eaLnBrk="1" hangingPunct="1"/>
            <a:r>
              <a:rPr lang="en-US" smtClean="0"/>
              <a:t>Revolution 5</a:t>
            </a:r>
          </a:p>
        </p:txBody>
      </p:sp>
      <p:pic>
        <p:nvPicPr>
          <p:cNvPr id="21507" name="Picture 3" descr="iran040_revolution79"/>
          <p:cNvPicPr>
            <a:picLocks noChangeAspect="1" noChangeArrowheads="1"/>
          </p:cNvPicPr>
          <p:nvPr/>
        </p:nvPicPr>
        <p:blipFill>
          <a:blip r:embed="rId3" cstate="print"/>
          <a:srcRect/>
          <a:stretch>
            <a:fillRect/>
          </a:stretch>
        </p:blipFill>
        <p:spPr bwMode="auto">
          <a:xfrm>
            <a:off x="1828800" y="1752600"/>
            <a:ext cx="5532438" cy="4549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Revolution 6</a:t>
            </a:r>
          </a:p>
        </p:txBody>
      </p:sp>
      <p:pic>
        <p:nvPicPr>
          <p:cNvPr id="22531" name="Picture 3" descr="Iran045_revolution79"/>
          <p:cNvPicPr>
            <a:picLocks noChangeAspect="1" noChangeArrowheads="1"/>
          </p:cNvPicPr>
          <p:nvPr/>
        </p:nvPicPr>
        <p:blipFill>
          <a:blip r:embed="rId3" cstate="print"/>
          <a:srcRect/>
          <a:stretch>
            <a:fillRect/>
          </a:stretch>
        </p:blipFill>
        <p:spPr bwMode="auto">
          <a:xfrm>
            <a:off x="2057400" y="1828800"/>
            <a:ext cx="5097463" cy="40925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685800"/>
          </a:xfrm>
        </p:spPr>
        <p:txBody>
          <a:bodyPr/>
          <a:lstStyle/>
          <a:p>
            <a:pPr eaLnBrk="1" hangingPunct="1"/>
            <a:r>
              <a:rPr lang="en-US" smtClean="0">
                <a:solidFill>
                  <a:schemeClr val="tx1"/>
                </a:solidFill>
              </a:rPr>
              <a:t>Why Was the Shah Overthrown?</a:t>
            </a:r>
          </a:p>
        </p:txBody>
      </p:sp>
      <p:sp>
        <p:nvSpPr>
          <p:cNvPr id="23555" name="Text Box 3"/>
          <p:cNvSpPr txBox="1">
            <a:spLocks noChangeArrowheads="1"/>
          </p:cNvSpPr>
          <p:nvPr/>
        </p:nvSpPr>
        <p:spPr bwMode="auto">
          <a:xfrm>
            <a:off x="228600" y="1447800"/>
            <a:ext cx="8474075" cy="4893647"/>
          </a:xfrm>
          <a:prstGeom prst="rect">
            <a:avLst/>
          </a:prstGeom>
          <a:noFill/>
          <a:ln w="9525">
            <a:noFill/>
            <a:miter lim="800000"/>
            <a:headEnd/>
            <a:tailEnd/>
          </a:ln>
        </p:spPr>
        <p:txBody>
          <a:bodyPr>
            <a:spAutoFit/>
          </a:bodyPr>
          <a:lstStyle/>
          <a:p>
            <a:r>
              <a:rPr lang="en-US" dirty="0"/>
              <a:t>Autocratic, increasingly so. SAVAK. </a:t>
            </a:r>
          </a:p>
          <a:p>
            <a:r>
              <a:rPr lang="en-US" dirty="0"/>
              <a:t>Concentration of wealth.  Pro-US. </a:t>
            </a:r>
            <a:r>
              <a:rPr lang="en-US" dirty="0" smtClean="0"/>
              <a:t>But President </a:t>
            </a:r>
            <a:r>
              <a:rPr lang="en-US" dirty="0"/>
              <a:t>Carter </a:t>
            </a:r>
            <a:r>
              <a:rPr lang="en-US" dirty="0" smtClean="0"/>
              <a:t>chose to</a:t>
            </a:r>
          </a:p>
          <a:p>
            <a:r>
              <a:rPr lang="en-US" dirty="0"/>
              <a:t> </a:t>
            </a:r>
            <a:r>
              <a:rPr lang="en-US" dirty="0" smtClean="0"/>
              <a:t>  make </a:t>
            </a:r>
            <a:r>
              <a:rPr lang="en-US" dirty="0"/>
              <a:t>an </a:t>
            </a:r>
            <a:r>
              <a:rPr lang="en-US" dirty="0" smtClean="0"/>
              <a:t>issue </a:t>
            </a:r>
            <a:r>
              <a:rPr lang="en-US" dirty="0"/>
              <a:t>of human rights.  </a:t>
            </a:r>
            <a:r>
              <a:rPr lang="en-US" dirty="0" smtClean="0"/>
              <a:t>Shah was unable </a:t>
            </a:r>
            <a:r>
              <a:rPr lang="en-US" dirty="0"/>
              <a:t>to produce </a:t>
            </a:r>
            <a:endParaRPr lang="en-US" dirty="0" smtClean="0"/>
          </a:p>
          <a:p>
            <a:r>
              <a:rPr lang="en-US" dirty="0"/>
              <a:t> </a:t>
            </a:r>
            <a:r>
              <a:rPr lang="en-US" dirty="0" smtClean="0"/>
              <a:t>  changes </a:t>
            </a:r>
            <a:r>
              <a:rPr lang="en-US" dirty="0"/>
              <a:t>he </a:t>
            </a:r>
            <a:r>
              <a:rPr lang="en-US" dirty="0" smtClean="0"/>
              <a:t>himself sought</a:t>
            </a:r>
            <a:r>
              <a:rPr lang="en-US" dirty="0"/>
              <a:t>. Student movement was strong</a:t>
            </a:r>
            <a:r>
              <a:rPr lang="en-US" dirty="0" smtClean="0"/>
              <a:t>.</a:t>
            </a:r>
          </a:p>
          <a:p>
            <a:r>
              <a:rPr lang="en-US" dirty="0"/>
              <a:t>Contradictions between Shah’s ideals and his actions.</a:t>
            </a:r>
          </a:p>
          <a:p>
            <a:r>
              <a:rPr lang="en-US" dirty="0"/>
              <a:t>Selling out to foreigners.</a:t>
            </a:r>
          </a:p>
          <a:p>
            <a:endParaRPr lang="en-US" dirty="0"/>
          </a:p>
          <a:p>
            <a:r>
              <a:rPr lang="en-US" dirty="0" smtClean="0"/>
              <a:t>Shah </a:t>
            </a:r>
            <a:r>
              <a:rPr lang="en-US" dirty="0"/>
              <a:t>was ill; could have been replaced. </a:t>
            </a:r>
          </a:p>
          <a:p>
            <a:endParaRPr lang="en-US" dirty="0"/>
          </a:p>
          <a:p>
            <a:r>
              <a:rPr lang="en-US" dirty="0"/>
              <a:t>(Absolute) monarchy was/is obsolete</a:t>
            </a:r>
          </a:p>
          <a:p>
            <a:endParaRPr lang="en-US" dirty="0"/>
          </a:p>
          <a:p>
            <a:r>
              <a:rPr lang="en-US" dirty="0" err="1"/>
              <a:t>Rentier</a:t>
            </a:r>
            <a:r>
              <a:rPr lang="en-US" dirty="0"/>
              <a:t> economies don’t function well</a:t>
            </a:r>
            <a:r>
              <a:rPr lang="en-US" dirty="0" smtClean="0"/>
              <a:t>.</a:t>
            </a:r>
          </a:p>
          <a:p>
            <a:r>
              <a:rPr lang="en-US" dirty="0" smtClean="0"/>
              <a:t>Not so much secular/religious gap.</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1143000"/>
          </a:xfrm>
        </p:spPr>
        <p:txBody>
          <a:bodyPr/>
          <a:lstStyle/>
          <a:p>
            <a:pPr eaLnBrk="1" hangingPunct="1"/>
            <a:r>
              <a:rPr lang="en-US" smtClean="0">
                <a:solidFill>
                  <a:schemeClr val="tx1"/>
                </a:solidFill>
              </a:rPr>
              <a:t>Why Islamic Revolution?</a:t>
            </a:r>
          </a:p>
        </p:txBody>
      </p:sp>
      <p:sp>
        <p:nvSpPr>
          <p:cNvPr id="24579" name="Text Box 3"/>
          <p:cNvSpPr txBox="1">
            <a:spLocks noChangeArrowheads="1"/>
          </p:cNvSpPr>
          <p:nvPr/>
        </p:nvSpPr>
        <p:spPr bwMode="auto">
          <a:xfrm>
            <a:off x="381000" y="914400"/>
            <a:ext cx="8321675" cy="5448300"/>
          </a:xfrm>
          <a:prstGeom prst="rect">
            <a:avLst/>
          </a:prstGeom>
          <a:noFill/>
          <a:ln w="9525">
            <a:noFill/>
            <a:miter lim="800000"/>
            <a:headEnd/>
            <a:tailEnd/>
          </a:ln>
        </p:spPr>
        <p:txBody>
          <a:bodyPr>
            <a:spAutoFit/>
          </a:bodyPr>
          <a:lstStyle/>
          <a:p>
            <a:r>
              <a:rPr lang="en-US"/>
              <a:t>There was going to be a “revolution,” as a reaction against the Shah.  So why was it Isalmic?</a:t>
            </a:r>
          </a:p>
          <a:p>
            <a:endParaRPr lang="en-US"/>
          </a:p>
          <a:p>
            <a:r>
              <a:rPr lang="en-US"/>
              <a:t>Weakness of political system, “the left”</a:t>
            </a:r>
          </a:p>
          <a:p>
            <a:r>
              <a:rPr lang="en-US"/>
              <a:t>No political parties had been allowed to grow, thereby leaving a space for a religious movement to dominate. Ayatollah Khomeini was the natural leader</a:t>
            </a:r>
          </a:p>
          <a:p>
            <a:endParaRPr lang="en-US"/>
          </a:p>
          <a:p>
            <a:r>
              <a:rPr lang="en-US"/>
              <a:t>The revolution was a “Nativist response to Western cultural domination, led by lay intellectuals, in which Islam initially played a secondary role.” </a:t>
            </a:r>
            <a:r>
              <a:rPr lang="en-US" sz="2000"/>
              <a:t>[Boroujerdi: </a:t>
            </a:r>
            <a:r>
              <a:rPr lang="en-US" sz="2000" i="1"/>
              <a:t>Iranian Intellectuals and the West</a:t>
            </a:r>
            <a:r>
              <a:rPr lang="en-US" sz="2000"/>
              <a:t> 1996]  </a:t>
            </a:r>
          </a:p>
          <a:p>
            <a:endParaRPr lang="en-US" sz="2000"/>
          </a:p>
          <a:p>
            <a:r>
              <a:rPr lang="en-US"/>
              <a:t>“Occidentalism”—orientalism in reverse. “Westoxification” [Gharbzadigi]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53200" y="609600"/>
            <a:ext cx="1905000" cy="1143000"/>
          </a:xfrm>
        </p:spPr>
        <p:txBody>
          <a:bodyPr/>
          <a:lstStyle/>
          <a:p>
            <a:pPr eaLnBrk="1" hangingPunct="1"/>
            <a:r>
              <a:rPr lang="en-US" smtClean="0"/>
              <a:t>Iran Map-major cities</a:t>
            </a:r>
          </a:p>
        </p:txBody>
      </p:sp>
      <p:pic>
        <p:nvPicPr>
          <p:cNvPr id="5123" name="Picture 3" descr="iran1"/>
          <p:cNvPicPr>
            <a:picLocks noChangeAspect="1" noChangeArrowheads="1"/>
          </p:cNvPicPr>
          <p:nvPr/>
        </p:nvPicPr>
        <p:blipFill>
          <a:blip r:embed="rId3" cstate="print"/>
          <a:srcRect/>
          <a:stretch>
            <a:fillRect/>
          </a:stretch>
        </p:blipFill>
        <p:spPr bwMode="auto">
          <a:xfrm>
            <a:off x="762000" y="838200"/>
            <a:ext cx="5156200" cy="5156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28600"/>
            <a:ext cx="7772400" cy="609600"/>
          </a:xfrm>
        </p:spPr>
        <p:txBody>
          <a:bodyPr/>
          <a:lstStyle/>
          <a:p>
            <a:pPr eaLnBrk="1" hangingPunct="1"/>
            <a:r>
              <a:rPr lang="en-US" sz="3200" smtClean="0"/>
              <a:t>The Genealogy of Iranian Left organizations</a:t>
            </a:r>
            <a:r>
              <a:rPr lang="en-US" smtClean="0"/>
              <a:t>.</a:t>
            </a:r>
          </a:p>
        </p:txBody>
      </p:sp>
      <p:pic>
        <p:nvPicPr>
          <p:cNvPr id="25603" name="Picture 3" descr="IranLeft"/>
          <p:cNvPicPr>
            <a:picLocks noChangeAspect="1" noChangeArrowheads="1"/>
          </p:cNvPicPr>
          <p:nvPr/>
        </p:nvPicPr>
        <p:blipFill>
          <a:blip r:embed="rId3" cstate="print"/>
          <a:srcRect/>
          <a:stretch>
            <a:fillRect/>
          </a:stretch>
        </p:blipFill>
        <p:spPr bwMode="auto">
          <a:xfrm>
            <a:off x="0" y="692150"/>
            <a:ext cx="8839200" cy="5553075"/>
          </a:xfrm>
          <a:prstGeom prst="rect">
            <a:avLst/>
          </a:prstGeom>
          <a:noFill/>
          <a:ln w="9525">
            <a:noFill/>
            <a:miter lim="800000"/>
            <a:headEnd/>
            <a:tailEnd/>
          </a:ln>
        </p:spPr>
      </p:pic>
      <p:sp>
        <p:nvSpPr>
          <p:cNvPr id="25604" name="Text Box 4"/>
          <p:cNvSpPr txBox="1">
            <a:spLocks noChangeArrowheads="1"/>
          </p:cNvSpPr>
          <p:nvPr/>
        </p:nvSpPr>
        <p:spPr bwMode="auto">
          <a:xfrm>
            <a:off x="136525" y="6518275"/>
            <a:ext cx="7791450" cy="457200"/>
          </a:xfrm>
          <a:prstGeom prst="rect">
            <a:avLst/>
          </a:prstGeom>
          <a:noFill/>
          <a:ln w="9525">
            <a:noFill/>
            <a:miter lim="800000"/>
            <a:headEnd/>
            <a:tailEnd/>
          </a:ln>
        </p:spPr>
        <p:txBody>
          <a:bodyPr wrap="none">
            <a:spAutoFit/>
          </a:bodyPr>
          <a:lstStyle/>
          <a:p>
            <a:r>
              <a:rPr lang="en-US"/>
              <a:t>Source: </a:t>
            </a:r>
            <a:r>
              <a:rPr lang="en-US" i="1"/>
              <a:t>Reformers and Revolutionaries in Modern Iran </a:t>
            </a:r>
            <a:r>
              <a:rPr lang="en-US"/>
              <a:t>p. 255</a:t>
            </a:r>
            <a:endParaRPr lang="en-US"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0" y="228600"/>
            <a:ext cx="5181600" cy="914400"/>
          </a:xfrm>
        </p:spPr>
        <p:txBody>
          <a:bodyPr/>
          <a:lstStyle/>
          <a:p>
            <a:pPr eaLnBrk="1" hangingPunct="1"/>
            <a:r>
              <a:rPr lang="en-US" dirty="0" smtClean="0"/>
              <a:t>Ayatollah </a:t>
            </a:r>
            <a:r>
              <a:rPr lang="en-US" dirty="0" err="1" smtClean="0"/>
              <a:t>Ruhollah</a:t>
            </a:r>
            <a:r>
              <a:rPr lang="en-US" dirty="0" smtClean="0"/>
              <a:t> Khomeini</a:t>
            </a:r>
          </a:p>
        </p:txBody>
      </p:sp>
      <p:pic>
        <p:nvPicPr>
          <p:cNvPr id="26627" name="Picture 3" descr="khomeini1"/>
          <p:cNvPicPr>
            <a:picLocks noChangeAspect="1" noChangeArrowheads="1"/>
          </p:cNvPicPr>
          <p:nvPr/>
        </p:nvPicPr>
        <p:blipFill>
          <a:blip r:embed="rId3" cstate="print"/>
          <a:srcRect/>
          <a:stretch>
            <a:fillRect/>
          </a:stretch>
        </p:blipFill>
        <p:spPr bwMode="auto">
          <a:xfrm>
            <a:off x="228600" y="762000"/>
            <a:ext cx="3006725" cy="4527550"/>
          </a:xfrm>
          <a:prstGeom prst="rect">
            <a:avLst/>
          </a:prstGeom>
          <a:noFill/>
          <a:ln w="9525">
            <a:noFill/>
            <a:miter lim="800000"/>
            <a:headEnd/>
            <a:tailEnd/>
          </a:ln>
        </p:spPr>
      </p:pic>
      <p:sp>
        <p:nvSpPr>
          <p:cNvPr id="26628" name="Text Box 4"/>
          <p:cNvSpPr txBox="1">
            <a:spLocks noChangeArrowheads="1"/>
          </p:cNvSpPr>
          <p:nvPr/>
        </p:nvSpPr>
        <p:spPr bwMode="auto">
          <a:xfrm>
            <a:off x="3446462" y="1143000"/>
            <a:ext cx="5697538" cy="4401205"/>
          </a:xfrm>
          <a:prstGeom prst="rect">
            <a:avLst/>
          </a:prstGeom>
          <a:noFill/>
          <a:ln w="9525">
            <a:noFill/>
            <a:miter lim="800000"/>
            <a:headEnd/>
            <a:tailEnd/>
          </a:ln>
        </p:spPr>
        <p:txBody>
          <a:bodyPr wrap="square">
            <a:spAutoFit/>
          </a:bodyPr>
          <a:lstStyle/>
          <a:p>
            <a:r>
              <a:rPr lang="en-US" sz="2000" dirty="0"/>
              <a:t>1902-1989</a:t>
            </a:r>
          </a:p>
          <a:p>
            <a:r>
              <a:rPr lang="en-US" sz="2000" dirty="0" smtClean="0"/>
              <a:t>‘Supreme Leader’ </a:t>
            </a:r>
            <a:r>
              <a:rPr lang="en-US" sz="2000" dirty="0"/>
              <a:t>of Iran 1979-89</a:t>
            </a:r>
          </a:p>
          <a:p>
            <a:endParaRPr lang="en-US" sz="2000" dirty="0"/>
          </a:p>
          <a:p>
            <a:r>
              <a:rPr lang="en-US" sz="2000" dirty="0"/>
              <a:t>Born into a family of clerics and landowners.</a:t>
            </a:r>
          </a:p>
          <a:p>
            <a:r>
              <a:rPr lang="en-US" sz="2000" dirty="0"/>
              <a:t>Religious teacher in Qom, was </a:t>
            </a:r>
            <a:r>
              <a:rPr lang="en-US" sz="2000" dirty="0" smtClean="0"/>
              <a:t>arrested and </a:t>
            </a:r>
            <a:r>
              <a:rPr lang="en-US" sz="2000" dirty="0"/>
              <a:t>exiled in 1963 for opposing land </a:t>
            </a:r>
            <a:r>
              <a:rPr lang="en-US" sz="2000" dirty="0" smtClean="0"/>
              <a:t>reform </a:t>
            </a:r>
            <a:r>
              <a:rPr lang="en-US" sz="2000" dirty="0"/>
              <a:t>and women’s emancipation, as </a:t>
            </a:r>
            <a:r>
              <a:rPr lang="en-US" sz="2000" dirty="0" smtClean="0"/>
              <a:t>well as </a:t>
            </a:r>
            <a:r>
              <a:rPr lang="en-US" sz="2000" dirty="0"/>
              <a:t>attacking regime’s corruption. </a:t>
            </a:r>
            <a:r>
              <a:rPr lang="en-US" sz="2000" dirty="0" smtClean="0"/>
              <a:t>Went to </a:t>
            </a:r>
            <a:r>
              <a:rPr lang="en-US" sz="2000" dirty="0"/>
              <a:t>Turkey, Iraq, and ultimately to Paris</a:t>
            </a:r>
            <a:r>
              <a:rPr lang="en-US" sz="2000" dirty="0" smtClean="0"/>
              <a:t>, from </a:t>
            </a:r>
            <a:r>
              <a:rPr lang="en-US" sz="2000" dirty="0"/>
              <a:t>where he influenced events in Iran.</a:t>
            </a:r>
          </a:p>
          <a:p>
            <a:endParaRPr lang="en-US" sz="2000" dirty="0" smtClean="0"/>
          </a:p>
          <a:p>
            <a:r>
              <a:rPr lang="en-US" sz="2000" dirty="0" smtClean="0"/>
              <a:t>One </a:t>
            </a:r>
            <a:r>
              <a:rPr lang="en-US" sz="2000" dirty="0"/>
              <a:t>of his sons was killed by SAVAK </a:t>
            </a:r>
            <a:r>
              <a:rPr lang="en-US" sz="2000" dirty="0" smtClean="0"/>
              <a:t>in </a:t>
            </a:r>
            <a:r>
              <a:rPr lang="en-US" sz="2000" dirty="0"/>
              <a:t>1977</a:t>
            </a:r>
            <a:r>
              <a:rPr lang="en-US" sz="2000" dirty="0" smtClean="0"/>
              <a:t>.</a:t>
            </a:r>
          </a:p>
          <a:p>
            <a:endParaRPr lang="en-US" sz="2000" dirty="0"/>
          </a:p>
          <a:p>
            <a:r>
              <a:rPr lang="en-US" sz="2000" dirty="0"/>
              <a:t>Proposed, and got approval for, system </a:t>
            </a:r>
            <a:r>
              <a:rPr lang="en-US" sz="2000" dirty="0" smtClean="0"/>
              <a:t>of </a:t>
            </a:r>
            <a:r>
              <a:rPr lang="en-US" sz="2000" dirty="0" err="1" smtClean="0"/>
              <a:t>Vilayat</a:t>
            </a:r>
            <a:r>
              <a:rPr lang="en-US" sz="2000" dirty="0" smtClean="0"/>
              <a:t> </a:t>
            </a:r>
            <a:r>
              <a:rPr lang="en-US" sz="2000" dirty="0"/>
              <a:t>al-</a:t>
            </a:r>
            <a:r>
              <a:rPr lang="en-US" sz="2000" dirty="0" err="1"/>
              <a:t>faqih</a:t>
            </a:r>
            <a:r>
              <a:rPr lang="en-US" sz="2000" dirty="0"/>
              <a:t>, and was </a:t>
            </a:r>
            <a:r>
              <a:rPr lang="en-US" sz="2000" dirty="0" smtClean="0"/>
              <a:t>Iran’s first ‘Supreme Leader.’</a:t>
            </a:r>
            <a:endParaRPr lang="en-US" sz="2000" dirty="0"/>
          </a:p>
        </p:txBody>
      </p:sp>
      <p:sp>
        <p:nvSpPr>
          <p:cNvPr id="5" name="TextBox 4"/>
          <p:cNvSpPr txBox="1"/>
          <p:nvPr/>
        </p:nvSpPr>
        <p:spPr>
          <a:xfrm>
            <a:off x="152400" y="5638800"/>
            <a:ext cx="8763000" cy="1015663"/>
          </a:xfrm>
          <a:prstGeom prst="rect">
            <a:avLst/>
          </a:prstGeom>
          <a:noFill/>
        </p:spPr>
        <p:txBody>
          <a:bodyPr wrap="square" rtlCol="0">
            <a:spAutoFit/>
          </a:bodyPr>
          <a:lstStyle/>
          <a:p>
            <a:r>
              <a:rPr lang="en-US" sz="2000" dirty="0" smtClean="0"/>
              <a:t>After the collapse of the Shah’s monarchy, Khomeini dismissed the importance of economics in the new order, remarking that, “Iran’s Islamic Revolution was not about the price of melons.” </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248400" y="0"/>
            <a:ext cx="2895600" cy="1143000"/>
          </a:xfrm>
        </p:spPr>
        <p:txBody>
          <a:bodyPr/>
          <a:lstStyle/>
          <a:p>
            <a:pPr eaLnBrk="1" hangingPunct="1"/>
            <a:r>
              <a:rPr lang="en-US" dirty="0" smtClean="0"/>
              <a:t>Ayatollah Khomeini</a:t>
            </a:r>
          </a:p>
        </p:txBody>
      </p:sp>
      <p:pic>
        <p:nvPicPr>
          <p:cNvPr id="27651" name="Picture 3" descr="khoemini2"/>
          <p:cNvPicPr>
            <a:picLocks noChangeAspect="1" noChangeArrowheads="1"/>
          </p:cNvPicPr>
          <p:nvPr/>
        </p:nvPicPr>
        <p:blipFill>
          <a:blip r:embed="rId3" cstate="print"/>
          <a:srcRect/>
          <a:stretch>
            <a:fillRect/>
          </a:stretch>
        </p:blipFill>
        <p:spPr bwMode="auto">
          <a:xfrm>
            <a:off x="533400" y="1143000"/>
            <a:ext cx="7185025" cy="53292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85800" y="0"/>
            <a:ext cx="7772400" cy="1143000"/>
          </a:xfrm>
        </p:spPr>
        <p:txBody>
          <a:bodyPr/>
          <a:lstStyle/>
          <a:p>
            <a:pPr eaLnBrk="1" hangingPunct="1"/>
            <a:r>
              <a:rPr lang="en-US" dirty="0" smtClean="0"/>
              <a:t>Reasons for Khomeini’s Popularity</a:t>
            </a:r>
          </a:p>
        </p:txBody>
      </p:sp>
      <p:sp>
        <p:nvSpPr>
          <p:cNvPr id="28675" name="Text Box 5"/>
          <p:cNvSpPr txBox="1">
            <a:spLocks noChangeArrowheads="1"/>
          </p:cNvSpPr>
          <p:nvPr/>
        </p:nvSpPr>
        <p:spPr bwMode="auto">
          <a:xfrm>
            <a:off x="0" y="1219200"/>
            <a:ext cx="9416360" cy="4893647"/>
          </a:xfrm>
          <a:prstGeom prst="rect">
            <a:avLst/>
          </a:prstGeom>
          <a:noFill/>
          <a:ln w="9525">
            <a:noFill/>
            <a:miter lim="800000"/>
            <a:headEnd/>
            <a:tailEnd/>
          </a:ln>
        </p:spPr>
        <p:txBody>
          <a:bodyPr wrap="none">
            <a:spAutoFit/>
          </a:bodyPr>
          <a:lstStyle/>
          <a:p>
            <a:pPr marL="457200" indent="-457200">
              <a:buFontTx/>
              <a:buAutoNum type="arabicParenR"/>
            </a:pPr>
            <a:r>
              <a:rPr lang="en-US" dirty="0"/>
              <a:t>Uncompromising hostility towards the Shah</a:t>
            </a:r>
          </a:p>
          <a:p>
            <a:pPr marL="914400" lvl="1" indent="-457200"/>
            <a:r>
              <a:rPr lang="en-US" dirty="0"/>
              <a:t>Shah was secularist, elitist, insecure, inflexible, authoritarian</a:t>
            </a:r>
          </a:p>
          <a:p>
            <a:pPr marL="914400" lvl="1" indent="-457200"/>
            <a:r>
              <a:rPr lang="en-US" dirty="0"/>
              <a:t>and his modernization policies did not bring enough visible success</a:t>
            </a:r>
          </a:p>
          <a:p>
            <a:pPr marL="914400" lvl="1" indent="-457200"/>
            <a:r>
              <a:rPr lang="en-US" dirty="0"/>
              <a:t>Khomeini was the leading opposition figure.</a:t>
            </a:r>
          </a:p>
          <a:p>
            <a:pPr marL="457200" indent="-457200">
              <a:buFontTx/>
              <a:buAutoNum type="arabicParenR"/>
            </a:pPr>
            <a:endParaRPr lang="en-US" dirty="0"/>
          </a:p>
          <a:p>
            <a:pPr marL="457200" indent="-457200">
              <a:buFontTx/>
              <a:buAutoNum type="arabicParenR"/>
            </a:pPr>
            <a:r>
              <a:rPr lang="en-US" dirty="0"/>
              <a:t>Khomeini’s rhetoric was both anti-imperialist and </a:t>
            </a:r>
            <a:r>
              <a:rPr lang="en-US" dirty="0" smtClean="0"/>
              <a:t>populist. </a:t>
            </a:r>
            <a:endParaRPr lang="en-US" dirty="0"/>
          </a:p>
          <a:p>
            <a:pPr marL="457200" indent="-457200">
              <a:buFontTx/>
              <a:buAutoNum type="arabicParenR"/>
            </a:pPr>
            <a:endParaRPr lang="en-US" dirty="0"/>
          </a:p>
          <a:p>
            <a:pPr marL="457200" indent="-457200">
              <a:buFontTx/>
              <a:buAutoNum type="arabicParenR"/>
            </a:pPr>
            <a:r>
              <a:rPr lang="en-US" dirty="0"/>
              <a:t>Simple lifestyle and </a:t>
            </a:r>
            <a:r>
              <a:rPr lang="en-US" dirty="0" smtClean="0"/>
              <a:t>language.</a:t>
            </a:r>
            <a:endParaRPr lang="en-US" dirty="0"/>
          </a:p>
          <a:p>
            <a:pPr marL="457200" indent="-457200">
              <a:buFontTx/>
              <a:buAutoNum type="arabicParenR"/>
            </a:pPr>
            <a:endParaRPr lang="en-US" dirty="0"/>
          </a:p>
          <a:p>
            <a:pPr marL="457200" indent="-457200">
              <a:buFontTx/>
              <a:buAutoNum type="arabicParenR"/>
            </a:pPr>
            <a:r>
              <a:rPr lang="en-US" dirty="0"/>
              <a:t>Religious status</a:t>
            </a:r>
          </a:p>
          <a:p>
            <a:pPr marL="457200" indent="-457200"/>
            <a:r>
              <a:rPr lang="en-US" dirty="0"/>
              <a:t>      Even though some thought of him as an upstart</a:t>
            </a:r>
          </a:p>
          <a:p>
            <a:pPr marL="457200" indent="-457200"/>
            <a:endParaRPr lang="en-US" dirty="0"/>
          </a:p>
          <a:p>
            <a:pPr marL="457200" indent="-457200"/>
            <a:r>
              <a:rPr lang="en-US" dirty="0" smtClean="0"/>
              <a:t>Note that outsiders </a:t>
            </a:r>
            <a:r>
              <a:rPr lang="en-US" dirty="0"/>
              <a:t>– </a:t>
            </a:r>
            <a:r>
              <a:rPr lang="en-US" dirty="0" smtClean="0"/>
              <a:t> both in US </a:t>
            </a:r>
            <a:r>
              <a:rPr lang="en-US" dirty="0"/>
              <a:t>&amp; Europe – underestimated his influence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762000"/>
          </a:xfrm>
        </p:spPr>
        <p:txBody>
          <a:bodyPr/>
          <a:lstStyle/>
          <a:p>
            <a:pPr eaLnBrk="1" hangingPunct="1"/>
            <a:r>
              <a:rPr lang="en-US" smtClean="0"/>
              <a:t>Iran’s Government</a:t>
            </a:r>
          </a:p>
        </p:txBody>
      </p:sp>
      <p:pic>
        <p:nvPicPr>
          <p:cNvPr id="29699" name="Picture 3"/>
          <p:cNvPicPr>
            <a:picLocks noChangeAspect="1" noChangeArrowheads="1"/>
          </p:cNvPicPr>
          <p:nvPr/>
        </p:nvPicPr>
        <p:blipFill>
          <a:blip r:embed="rId3" cstate="print"/>
          <a:srcRect/>
          <a:stretch>
            <a:fillRect/>
          </a:stretch>
        </p:blipFill>
        <p:spPr bwMode="auto">
          <a:xfrm>
            <a:off x="838200" y="990600"/>
            <a:ext cx="7239000" cy="4941888"/>
          </a:xfrm>
          <a:prstGeom prst="rect">
            <a:avLst/>
          </a:prstGeom>
          <a:noFill/>
          <a:ln w="9525">
            <a:noFill/>
            <a:miter lim="800000"/>
            <a:headEnd/>
            <a:tailEnd/>
          </a:ln>
        </p:spPr>
      </p:pic>
      <p:sp>
        <p:nvSpPr>
          <p:cNvPr id="29700" name="Text Box 4"/>
          <p:cNvSpPr txBox="1">
            <a:spLocks noChangeArrowheads="1"/>
          </p:cNvSpPr>
          <p:nvPr/>
        </p:nvSpPr>
        <p:spPr bwMode="auto">
          <a:xfrm>
            <a:off x="0" y="6400800"/>
            <a:ext cx="4339393" cy="461665"/>
          </a:xfrm>
          <a:prstGeom prst="rect">
            <a:avLst/>
          </a:prstGeom>
          <a:noFill/>
          <a:ln w="9525">
            <a:noFill/>
            <a:miter lim="800000"/>
            <a:headEnd/>
            <a:tailEnd/>
          </a:ln>
        </p:spPr>
        <p:txBody>
          <a:bodyPr wrap="none">
            <a:spAutoFit/>
          </a:bodyPr>
          <a:lstStyle/>
          <a:p>
            <a:r>
              <a:rPr lang="en-US" dirty="0"/>
              <a:t>Source: Wikipedia article on </a:t>
            </a:r>
            <a:r>
              <a:rPr lang="en-US" dirty="0" smtClean="0"/>
              <a:t>Iran.</a:t>
            </a:r>
            <a:endParaRPr lang="en-US" dirty="0"/>
          </a:p>
        </p:txBody>
      </p:sp>
      <p:sp>
        <p:nvSpPr>
          <p:cNvPr id="5" name="Freeform 4"/>
          <p:cNvSpPr/>
          <p:nvPr/>
        </p:nvSpPr>
        <p:spPr>
          <a:xfrm>
            <a:off x="4810125" y="1247775"/>
            <a:ext cx="2065754" cy="819150"/>
          </a:xfrm>
          <a:custGeom>
            <a:avLst/>
            <a:gdLst>
              <a:gd name="connsiteX0" fmla="*/ 190500 w 2065754"/>
              <a:gd name="connsiteY0" fmla="*/ 209550 h 819150"/>
              <a:gd name="connsiteX1" fmla="*/ 266700 w 2065754"/>
              <a:gd name="connsiteY1" fmla="*/ 123825 h 819150"/>
              <a:gd name="connsiteX2" fmla="*/ 333375 w 2065754"/>
              <a:gd name="connsiteY2" fmla="*/ 85725 h 819150"/>
              <a:gd name="connsiteX3" fmla="*/ 390525 w 2065754"/>
              <a:gd name="connsiteY3" fmla="*/ 76200 h 819150"/>
              <a:gd name="connsiteX4" fmla="*/ 561975 w 2065754"/>
              <a:gd name="connsiteY4" fmla="*/ 47625 h 819150"/>
              <a:gd name="connsiteX5" fmla="*/ 628650 w 2065754"/>
              <a:gd name="connsiteY5" fmla="*/ 28575 h 819150"/>
              <a:gd name="connsiteX6" fmla="*/ 819150 w 2065754"/>
              <a:gd name="connsiteY6" fmla="*/ 9525 h 819150"/>
              <a:gd name="connsiteX7" fmla="*/ 885825 w 2065754"/>
              <a:gd name="connsiteY7" fmla="*/ 0 h 819150"/>
              <a:gd name="connsiteX8" fmla="*/ 1447800 w 2065754"/>
              <a:gd name="connsiteY8" fmla="*/ 9525 h 819150"/>
              <a:gd name="connsiteX9" fmla="*/ 1476375 w 2065754"/>
              <a:gd name="connsiteY9" fmla="*/ 19050 h 819150"/>
              <a:gd name="connsiteX10" fmla="*/ 1514475 w 2065754"/>
              <a:gd name="connsiteY10" fmla="*/ 28575 h 819150"/>
              <a:gd name="connsiteX11" fmla="*/ 1581150 w 2065754"/>
              <a:gd name="connsiteY11" fmla="*/ 76200 h 819150"/>
              <a:gd name="connsiteX12" fmla="*/ 1609725 w 2065754"/>
              <a:gd name="connsiteY12" fmla="*/ 85725 h 819150"/>
              <a:gd name="connsiteX13" fmla="*/ 1685925 w 2065754"/>
              <a:gd name="connsiteY13" fmla="*/ 104775 h 819150"/>
              <a:gd name="connsiteX14" fmla="*/ 1743075 w 2065754"/>
              <a:gd name="connsiteY14" fmla="*/ 152400 h 819150"/>
              <a:gd name="connsiteX15" fmla="*/ 1762125 w 2065754"/>
              <a:gd name="connsiteY15" fmla="*/ 180975 h 819150"/>
              <a:gd name="connsiteX16" fmla="*/ 1819275 w 2065754"/>
              <a:gd name="connsiteY16" fmla="*/ 219075 h 819150"/>
              <a:gd name="connsiteX17" fmla="*/ 1866900 w 2065754"/>
              <a:gd name="connsiteY17" fmla="*/ 276225 h 819150"/>
              <a:gd name="connsiteX18" fmla="*/ 1914525 w 2065754"/>
              <a:gd name="connsiteY18" fmla="*/ 342900 h 819150"/>
              <a:gd name="connsiteX19" fmla="*/ 1924050 w 2065754"/>
              <a:gd name="connsiteY19" fmla="*/ 371475 h 819150"/>
              <a:gd name="connsiteX20" fmla="*/ 1943100 w 2065754"/>
              <a:gd name="connsiteY20" fmla="*/ 400050 h 819150"/>
              <a:gd name="connsiteX21" fmla="*/ 1962150 w 2065754"/>
              <a:gd name="connsiteY21" fmla="*/ 457200 h 819150"/>
              <a:gd name="connsiteX22" fmla="*/ 1990725 w 2065754"/>
              <a:gd name="connsiteY22" fmla="*/ 476250 h 819150"/>
              <a:gd name="connsiteX23" fmla="*/ 2019300 w 2065754"/>
              <a:gd name="connsiteY23" fmla="*/ 533400 h 819150"/>
              <a:gd name="connsiteX24" fmla="*/ 2028825 w 2065754"/>
              <a:gd name="connsiteY24" fmla="*/ 561975 h 819150"/>
              <a:gd name="connsiteX25" fmla="*/ 2057400 w 2065754"/>
              <a:gd name="connsiteY25" fmla="*/ 619125 h 819150"/>
              <a:gd name="connsiteX26" fmla="*/ 2047875 w 2065754"/>
              <a:gd name="connsiteY26" fmla="*/ 657225 h 819150"/>
              <a:gd name="connsiteX27" fmla="*/ 2019300 w 2065754"/>
              <a:gd name="connsiteY27" fmla="*/ 742950 h 819150"/>
              <a:gd name="connsiteX28" fmla="*/ 2009775 w 2065754"/>
              <a:gd name="connsiteY28" fmla="*/ 771525 h 819150"/>
              <a:gd name="connsiteX29" fmla="*/ 1924050 w 2065754"/>
              <a:gd name="connsiteY29" fmla="*/ 819150 h 819150"/>
              <a:gd name="connsiteX30" fmla="*/ 1419225 w 2065754"/>
              <a:gd name="connsiteY30" fmla="*/ 809625 h 819150"/>
              <a:gd name="connsiteX31" fmla="*/ 1352550 w 2065754"/>
              <a:gd name="connsiteY31" fmla="*/ 800100 h 819150"/>
              <a:gd name="connsiteX32" fmla="*/ 219075 w 2065754"/>
              <a:gd name="connsiteY32" fmla="*/ 790575 h 819150"/>
              <a:gd name="connsiteX33" fmla="*/ 161925 w 2065754"/>
              <a:gd name="connsiteY33" fmla="*/ 752475 h 819150"/>
              <a:gd name="connsiteX34" fmla="*/ 133350 w 2065754"/>
              <a:gd name="connsiteY34" fmla="*/ 733425 h 819150"/>
              <a:gd name="connsiteX35" fmla="*/ 114300 w 2065754"/>
              <a:gd name="connsiteY35" fmla="*/ 704850 h 819150"/>
              <a:gd name="connsiteX36" fmla="*/ 104775 w 2065754"/>
              <a:gd name="connsiteY36" fmla="*/ 676275 h 819150"/>
              <a:gd name="connsiteX37" fmla="*/ 76200 w 2065754"/>
              <a:gd name="connsiteY37" fmla="*/ 647700 h 819150"/>
              <a:gd name="connsiteX38" fmla="*/ 38100 w 2065754"/>
              <a:gd name="connsiteY38" fmla="*/ 561975 h 819150"/>
              <a:gd name="connsiteX39" fmla="*/ 28575 w 2065754"/>
              <a:gd name="connsiteY39" fmla="*/ 533400 h 819150"/>
              <a:gd name="connsiteX40" fmla="*/ 19050 w 2065754"/>
              <a:gd name="connsiteY40" fmla="*/ 504825 h 819150"/>
              <a:gd name="connsiteX41" fmla="*/ 0 w 2065754"/>
              <a:gd name="connsiteY41" fmla="*/ 4762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65754" h="819150">
                <a:moveTo>
                  <a:pt x="190500" y="209550"/>
                </a:moveTo>
                <a:cubicBezTo>
                  <a:pt x="213405" y="175193"/>
                  <a:pt x="227553" y="149923"/>
                  <a:pt x="266700" y="123825"/>
                </a:cubicBezTo>
                <a:cubicBezTo>
                  <a:pt x="285832" y="111071"/>
                  <a:pt x="311403" y="92317"/>
                  <a:pt x="333375" y="85725"/>
                </a:cubicBezTo>
                <a:cubicBezTo>
                  <a:pt x="351873" y="80176"/>
                  <a:pt x="371789" y="80884"/>
                  <a:pt x="390525" y="76200"/>
                </a:cubicBezTo>
                <a:cubicBezTo>
                  <a:pt x="530655" y="41167"/>
                  <a:pt x="338731" y="66229"/>
                  <a:pt x="561975" y="47625"/>
                </a:cubicBezTo>
                <a:cubicBezTo>
                  <a:pt x="584623" y="40076"/>
                  <a:pt x="604730" y="32562"/>
                  <a:pt x="628650" y="28575"/>
                </a:cubicBezTo>
                <a:cubicBezTo>
                  <a:pt x="698768" y="16889"/>
                  <a:pt x="745086" y="17321"/>
                  <a:pt x="819150" y="9525"/>
                </a:cubicBezTo>
                <a:cubicBezTo>
                  <a:pt x="841477" y="7175"/>
                  <a:pt x="863600" y="3175"/>
                  <a:pt x="885825" y="0"/>
                </a:cubicBezTo>
                <a:lnTo>
                  <a:pt x="1447800" y="9525"/>
                </a:lnTo>
                <a:cubicBezTo>
                  <a:pt x="1457835" y="9849"/>
                  <a:pt x="1466721" y="16292"/>
                  <a:pt x="1476375" y="19050"/>
                </a:cubicBezTo>
                <a:cubicBezTo>
                  <a:pt x="1488962" y="22646"/>
                  <a:pt x="1501775" y="25400"/>
                  <a:pt x="1514475" y="28575"/>
                </a:cubicBezTo>
                <a:cubicBezTo>
                  <a:pt x="1523104" y="35047"/>
                  <a:pt x="1567222" y="69236"/>
                  <a:pt x="1581150" y="76200"/>
                </a:cubicBezTo>
                <a:cubicBezTo>
                  <a:pt x="1590130" y="80690"/>
                  <a:pt x="1600039" y="83083"/>
                  <a:pt x="1609725" y="85725"/>
                </a:cubicBezTo>
                <a:cubicBezTo>
                  <a:pt x="1634984" y="92614"/>
                  <a:pt x="1685925" y="104775"/>
                  <a:pt x="1685925" y="104775"/>
                </a:cubicBezTo>
                <a:cubicBezTo>
                  <a:pt x="1714022" y="123506"/>
                  <a:pt x="1720156" y="124898"/>
                  <a:pt x="1743075" y="152400"/>
                </a:cubicBezTo>
                <a:cubicBezTo>
                  <a:pt x="1750404" y="161194"/>
                  <a:pt x="1753510" y="173437"/>
                  <a:pt x="1762125" y="180975"/>
                </a:cubicBezTo>
                <a:cubicBezTo>
                  <a:pt x="1779355" y="196052"/>
                  <a:pt x="1803086" y="202886"/>
                  <a:pt x="1819275" y="219075"/>
                </a:cubicBezTo>
                <a:cubicBezTo>
                  <a:pt x="1863747" y="263547"/>
                  <a:pt x="1833747" y="229811"/>
                  <a:pt x="1866900" y="276225"/>
                </a:cubicBezTo>
                <a:cubicBezTo>
                  <a:pt x="1874091" y="286292"/>
                  <a:pt x="1907042" y="327935"/>
                  <a:pt x="1914525" y="342900"/>
                </a:cubicBezTo>
                <a:cubicBezTo>
                  <a:pt x="1919015" y="351880"/>
                  <a:pt x="1919560" y="362495"/>
                  <a:pt x="1924050" y="371475"/>
                </a:cubicBezTo>
                <a:cubicBezTo>
                  <a:pt x="1929170" y="381714"/>
                  <a:pt x="1938451" y="389589"/>
                  <a:pt x="1943100" y="400050"/>
                </a:cubicBezTo>
                <a:cubicBezTo>
                  <a:pt x="1951255" y="418400"/>
                  <a:pt x="1945442" y="446061"/>
                  <a:pt x="1962150" y="457200"/>
                </a:cubicBezTo>
                <a:lnTo>
                  <a:pt x="1990725" y="476250"/>
                </a:lnTo>
                <a:cubicBezTo>
                  <a:pt x="2014666" y="548074"/>
                  <a:pt x="1982371" y="459542"/>
                  <a:pt x="2019300" y="533400"/>
                </a:cubicBezTo>
                <a:cubicBezTo>
                  <a:pt x="2023790" y="542380"/>
                  <a:pt x="2024335" y="552995"/>
                  <a:pt x="2028825" y="561975"/>
                </a:cubicBezTo>
                <a:cubicBezTo>
                  <a:pt x="2065754" y="635833"/>
                  <a:pt x="2033459" y="547301"/>
                  <a:pt x="2057400" y="619125"/>
                </a:cubicBezTo>
                <a:cubicBezTo>
                  <a:pt x="2054225" y="631825"/>
                  <a:pt x="2051637" y="644686"/>
                  <a:pt x="2047875" y="657225"/>
                </a:cubicBezTo>
                <a:lnTo>
                  <a:pt x="2019300" y="742950"/>
                </a:lnTo>
                <a:cubicBezTo>
                  <a:pt x="2016125" y="752475"/>
                  <a:pt x="2018129" y="765956"/>
                  <a:pt x="2009775" y="771525"/>
                </a:cubicBezTo>
                <a:cubicBezTo>
                  <a:pt x="1944271" y="815194"/>
                  <a:pt x="1974345" y="802385"/>
                  <a:pt x="1924050" y="819150"/>
                </a:cubicBezTo>
                <a:lnTo>
                  <a:pt x="1419225" y="809625"/>
                </a:lnTo>
                <a:cubicBezTo>
                  <a:pt x="1396787" y="808877"/>
                  <a:pt x="1374998" y="800456"/>
                  <a:pt x="1352550" y="800100"/>
                </a:cubicBezTo>
                <a:lnTo>
                  <a:pt x="219075" y="790575"/>
                </a:lnTo>
                <a:lnTo>
                  <a:pt x="161925" y="752475"/>
                </a:lnTo>
                <a:lnTo>
                  <a:pt x="133350" y="733425"/>
                </a:lnTo>
                <a:cubicBezTo>
                  <a:pt x="127000" y="723900"/>
                  <a:pt x="119420" y="715089"/>
                  <a:pt x="114300" y="704850"/>
                </a:cubicBezTo>
                <a:cubicBezTo>
                  <a:pt x="109810" y="695870"/>
                  <a:pt x="110344" y="684629"/>
                  <a:pt x="104775" y="676275"/>
                </a:cubicBezTo>
                <a:cubicBezTo>
                  <a:pt x="97303" y="665067"/>
                  <a:pt x="84824" y="658048"/>
                  <a:pt x="76200" y="647700"/>
                </a:cubicBezTo>
                <a:cubicBezTo>
                  <a:pt x="51043" y="617511"/>
                  <a:pt x="51944" y="603508"/>
                  <a:pt x="38100" y="561975"/>
                </a:cubicBezTo>
                <a:lnTo>
                  <a:pt x="28575" y="533400"/>
                </a:lnTo>
                <a:cubicBezTo>
                  <a:pt x="25400" y="523875"/>
                  <a:pt x="24619" y="513179"/>
                  <a:pt x="19050" y="504825"/>
                </a:cubicBezTo>
                <a:lnTo>
                  <a:pt x="0" y="4762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750405" y="3713681"/>
            <a:ext cx="1841712" cy="914212"/>
          </a:xfrm>
          <a:custGeom>
            <a:avLst/>
            <a:gdLst>
              <a:gd name="connsiteX0" fmla="*/ 1602645 w 1841712"/>
              <a:gd name="connsiteY0" fmla="*/ 86794 h 914212"/>
              <a:gd name="connsiteX1" fmla="*/ 1555020 w 1841712"/>
              <a:gd name="connsiteY1" fmla="*/ 77269 h 914212"/>
              <a:gd name="connsiteX2" fmla="*/ 1526445 w 1841712"/>
              <a:gd name="connsiteY2" fmla="*/ 67744 h 914212"/>
              <a:gd name="connsiteX3" fmla="*/ 1412145 w 1841712"/>
              <a:gd name="connsiteY3" fmla="*/ 58219 h 914212"/>
              <a:gd name="connsiteX4" fmla="*/ 1316895 w 1841712"/>
              <a:gd name="connsiteY4" fmla="*/ 48694 h 914212"/>
              <a:gd name="connsiteX5" fmla="*/ 1278795 w 1841712"/>
              <a:gd name="connsiteY5" fmla="*/ 29644 h 914212"/>
              <a:gd name="connsiteX6" fmla="*/ 1221645 w 1841712"/>
              <a:gd name="connsiteY6" fmla="*/ 20119 h 914212"/>
              <a:gd name="connsiteX7" fmla="*/ 973995 w 1841712"/>
              <a:gd name="connsiteY7" fmla="*/ 10594 h 914212"/>
              <a:gd name="connsiteX8" fmla="*/ 935895 w 1841712"/>
              <a:gd name="connsiteY8" fmla="*/ 1069 h 914212"/>
              <a:gd name="connsiteX9" fmla="*/ 688245 w 1841712"/>
              <a:gd name="connsiteY9" fmla="*/ 20119 h 914212"/>
              <a:gd name="connsiteX10" fmla="*/ 621570 w 1841712"/>
              <a:gd name="connsiteY10" fmla="*/ 58219 h 914212"/>
              <a:gd name="connsiteX11" fmla="*/ 564420 w 1841712"/>
              <a:gd name="connsiteY11" fmla="*/ 86794 h 914212"/>
              <a:gd name="connsiteX12" fmla="*/ 545370 w 1841712"/>
              <a:gd name="connsiteY12" fmla="*/ 115369 h 914212"/>
              <a:gd name="connsiteX13" fmla="*/ 516795 w 1841712"/>
              <a:gd name="connsiteY13" fmla="*/ 134419 h 914212"/>
              <a:gd name="connsiteX14" fmla="*/ 488220 w 1841712"/>
              <a:gd name="connsiteY14" fmla="*/ 162994 h 914212"/>
              <a:gd name="connsiteX15" fmla="*/ 459645 w 1841712"/>
              <a:gd name="connsiteY15" fmla="*/ 182044 h 914212"/>
              <a:gd name="connsiteX16" fmla="*/ 402495 w 1841712"/>
              <a:gd name="connsiteY16" fmla="*/ 229669 h 914212"/>
              <a:gd name="connsiteX17" fmla="*/ 240570 w 1841712"/>
              <a:gd name="connsiteY17" fmla="*/ 258244 h 914212"/>
              <a:gd name="connsiteX18" fmla="*/ 211995 w 1841712"/>
              <a:gd name="connsiteY18" fmla="*/ 267769 h 914212"/>
              <a:gd name="connsiteX19" fmla="*/ 173895 w 1841712"/>
              <a:gd name="connsiteY19" fmla="*/ 277294 h 914212"/>
              <a:gd name="connsiteX20" fmla="*/ 88170 w 1841712"/>
              <a:gd name="connsiteY20" fmla="*/ 353494 h 914212"/>
              <a:gd name="connsiteX21" fmla="*/ 59595 w 1841712"/>
              <a:gd name="connsiteY21" fmla="*/ 372544 h 914212"/>
              <a:gd name="connsiteX22" fmla="*/ 21495 w 1841712"/>
              <a:gd name="connsiteY22" fmla="*/ 429694 h 914212"/>
              <a:gd name="connsiteX23" fmla="*/ 2445 w 1841712"/>
              <a:gd name="connsiteY23" fmla="*/ 486844 h 914212"/>
              <a:gd name="connsiteX24" fmla="*/ 11970 w 1841712"/>
              <a:gd name="connsiteY24" fmla="*/ 829744 h 914212"/>
              <a:gd name="connsiteX25" fmla="*/ 40545 w 1841712"/>
              <a:gd name="connsiteY25" fmla="*/ 848794 h 914212"/>
              <a:gd name="connsiteX26" fmla="*/ 145320 w 1841712"/>
              <a:gd name="connsiteY26" fmla="*/ 858319 h 914212"/>
              <a:gd name="connsiteX27" fmla="*/ 269145 w 1841712"/>
              <a:gd name="connsiteY27" fmla="*/ 867844 h 914212"/>
              <a:gd name="connsiteX28" fmla="*/ 326295 w 1841712"/>
              <a:gd name="connsiteY28" fmla="*/ 877369 h 914212"/>
              <a:gd name="connsiteX29" fmla="*/ 459645 w 1841712"/>
              <a:gd name="connsiteY29" fmla="*/ 896419 h 914212"/>
              <a:gd name="connsiteX30" fmla="*/ 1212120 w 1841712"/>
              <a:gd name="connsiteY30" fmla="*/ 886894 h 914212"/>
              <a:gd name="connsiteX31" fmla="*/ 1593120 w 1841712"/>
              <a:gd name="connsiteY31" fmla="*/ 867844 h 914212"/>
              <a:gd name="connsiteX32" fmla="*/ 1640745 w 1841712"/>
              <a:gd name="connsiteY32" fmla="*/ 829744 h 914212"/>
              <a:gd name="connsiteX33" fmla="*/ 1716945 w 1841712"/>
              <a:gd name="connsiteY33" fmla="*/ 744019 h 914212"/>
              <a:gd name="connsiteX34" fmla="*/ 1745520 w 1841712"/>
              <a:gd name="connsiteY34" fmla="*/ 715444 h 914212"/>
              <a:gd name="connsiteX35" fmla="*/ 1774095 w 1841712"/>
              <a:gd name="connsiteY35" fmla="*/ 658294 h 914212"/>
              <a:gd name="connsiteX36" fmla="*/ 1793145 w 1841712"/>
              <a:gd name="connsiteY36" fmla="*/ 620194 h 914212"/>
              <a:gd name="connsiteX37" fmla="*/ 1821720 w 1841712"/>
              <a:gd name="connsiteY37" fmla="*/ 563044 h 914212"/>
              <a:gd name="connsiteX38" fmla="*/ 1812195 w 1841712"/>
              <a:gd name="connsiteY38" fmla="*/ 124894 h 914212"/>
              <a:gd name="connsiteX39" fmla="*/ 1793145 w 1841712"/>
              <a:gd name="connsiteY39" fmla="*/ 96319 h 914212"/>
              <a:gd name="connsiteX40" fmla="*/ 1735995 w 1841712"/>
              <a:gd name="connsiteY40" fmla="*/ 58219 h 914212"/>
              <a:gd name="connsiteX41" fmla="*/ 1621695 w 1841712"/>
              <a:gd name="connsiteY41" fmla="*/ 67744 h 914212"/>
              <a:gd name="connsiteX42" fmla="*/ 1535970 w 1841712"/>
              <a:gd name="connsiteY42" fmla="*/ 86794 h 91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41712" h="914212">
                <a:moveTo>
                  <a:pt x="1602645" y="86794"/>
                </a:moveTo>
                <a:cubicBezTo>
                  <a:pt x="1586770" y="83619"/>
                  <a:pt x="1570726" y="81196"/>
                  <a:pt x="1555020" y="77269"/>
                </a:cubicBezTo>
                <a:cubicBezTo>
                  <a:pt x="1545280" y="74834"/>
                  <a:pt x="1536397" y="69071"/>
                  <a:pt x="1526445" y="67744"/>
                </a:cubicBezTo>
                <a:cubicBezTo>
                  <a:pt x="1488548" y="62691"/>
                  <a:pt x="1450220" y="61680"/>
                  <a:pt x="1412145" y="58219"/>
                </a:cubicBezTo>
                <a:lnTo>
                  <a:pt x="1316895" y="48694"/>
                </a:lnTo>
                <a:cubicBezTo>
                  <a:pt x="1304195" y="42344"/>
                  <a:pt x="1292395" y="33724"/>
                  <a:pt x="1278795" y="29644"/>
                </a:cubicBezTo>
                <a:cubicBezTo>
                  <a:pt x="1260297" y="24095"/>
                  <a:pt x="1240920" y="21324"/>
                  <a:pt x="1221645" y="20119"/>
                </a:cubicBezTo>
                <a:cubicBezTo>
                  <a:pt x="1139195" y="14966"/>
                  <a:pt x="1056545" y="13769"/>
                  <a:pt x="973995" y="10594"/>
                </a:cubicBezTo>
                <a:cubicBezTo>
                  <a:pt x="961295" y="7419"/>
                  <a:pt x="948986" y="1069"/>
                  <a:pt x="935895" y="1069"/>
                </a:cubicBezTo>
                <a:cubicBezTo>
                  <a:pt x="771174" y="1069"/>
                  <a:pt x="788840" y="0"/>
                  <a:pt x="688245" y="20119"/>
                </a:cubicBezTo>
                <a:cubicBezTo>
                  <a:pt x="596117" y="89215"/>
                  <a:pt x="694296" y="21856"/>
                  <a:pt x="621570" y="58219"/>
                </a:cubicBezTo>
                <a:cubicBezTo>
                  <a:pt x="547712" y="95148"/>
                  <a:pt x="636244" y="62853"/>
                  <a:pt x="564420" y="86794"/>
                </a:cubicBezTo>
                <a:cubicBezTo>
                  <a:pt x="558070" y="96319"/>
                  <a:pt x="553465" y="107274"/>
                  <a:pt x="545370" y="115369"/>
                </a:cubicBezTo>
                <a:cubicBezTo>
                  <a:pt x="537275" y="123464"/>
                  <a:pt x="525589" y="127090"/>
                  <a:pt x="516795" y="134419"/>
                </a:cubicBezTo>
                <a:cubicBezTo>
                  <a:pt x="506447" y="143043"/>
                  <a:pt x="498568" y="154370"/>
                  <a:pt x="488220" y="162994"/>
                </a:cubicBezTo>
                <a:cubicBezTo>
                  <a:pt x="479426" y="170323"/>
                  <a:pt x="468439" y="174715"/>
                  <a:pt x="459645" y="182044"/>
                </a:cubicBezTo>
                <a:cubicBezTo>
                  <a:pt x="434010" y="203407"/>
                  <a:pt x="432901" y="216155"/>
                  <a:pt x="402495" y="229669"/>
                </a:cubicBezTo>
                <a:cubicBezTo>
                  <a:pt x="340493" y="257225"/>
                  <a:pt x="315714" y="251413"/>
                  <a:pt x="240570" y="258244"/>
                </a:cubicBezTo>
                <a:cubicBezTo>
                  <a:pt x="231045" y="261419"/>
                  <a:pt x="221649" y="265011"/>
                  <a:pt x="211995" y="267769"/>
                </a:cubicBezTo>
                <a:cubicBezTo>
                  <a:pt x="199408" y="271365"/>
                  <a:pt x="185927" y="272137"/>
                  <a:pt x="173895" y="277294"/>
                </a:cubicBezTo>
                <a:cubicBezTo>
                  <a:pt x="135082" y="293928"/>
                  <a:pt x="124755" y="329104"/>
                  <a:pt x="88170" y="353494"/>
                </a:cubicBezTo>
                <a:lnTo>
                  <a:pt x="59595" y="372544"/>
                </a:lnTo>
                <a:cubicBezTo>
                  <a:pt x="46895" y="391594"/>
                  <a:pt x="28735" y="407974"/>
                  <a:pt x="21495" y="429694"/>
                </a:cubicBezTo>
                <a:lnTo>
                  <a:pt x="2445" y="486844"/>
                </a:lnTo>
                <a:cubicBezTo>
                  <a:pt x="5620" y="601144"/>
                  <a:pt x="0" y="716028"/>
                  <a:pt x="11970" y="829744"/>
                </a:cubicBezTo>
                <a:cubicBezTo>
                  <a:pt x="13168" y="841129"/>
                  <a:pt x="29351" y="846395"/>
                  <a:pt x="40545" y="848794"/>
                </a:cubicBezTo>
                <a:cubicBezTo>
                  <a:pt x="74836" y="856142"/>
                  <a:pt x="110372" y="855407"/>
                  <a:pt x="145320" y="858319"/>
                </a:cubicBezTo>
                <a:lnTo>
                  <a:pt x="269145" y="867844"/>
                </a:lnTo>
                <a:cubicBezTo>
                  <a:pt x="288195" y="871019"/>
                  <a:pt x="307176" y="874638"/>
                  <a:pt x="326295" y="877369"/>
                </a:cubicBezTo>
                <a:cubicBezTo>
                  <a:pt x="493181" y="901210"/>
                  <a:pt x="323284" y="873692"/>
                  <a:pt x="459645" y="896419"/>
                </a:cubicBezTo>
                <a:lnTo>
                  <a:pt x="1212120" y="886894"/>
                </a:lnTo>
                <a:cubicBezTo>
                  <a:pt x="1563360" y="880838"/>
                  <a:pt x="1454016" y="914212"/>
                  <a:pt x="1593120" y="867844"/>
                </a:cubicBezTo>
                <a:cubicBezTo>
                  <a:pt x="1645409" y="789411"/>
                  <a:pt x="1577042" y="879291"/>
                  <a:pt x="1640745" y="829744"/>
                </a:cubicBezTo>
                <a:cubicBezTo>
                  <a:pt x="1728493" y="761495"/>
                  <a:pt x="1673389" y="796287"/>
                  <a:pt x="1716945" y="744019"/>
                </a:cubicBezTo>
                <a:cubicBezTo>
                  <a:pt x="1725569" y="733671"/>
                  <a:pt x="1736896" y="725792"/>
                  <a:pt x="1745520" y="715444"/>
                </a:cubicBezTo>
                <a:cubicBezTo>
                  <a:pt x="1772439" y="683142"/>
                  <a:pt x="1758933" y="693671"/>
                  <a:pt x="1774095" y="658294"/>
                </a:cubicBezTo>
                <a:cubicBezTo>
                  <a:pt x="1779688" y="645243"/>
                  <a:pt x="1787552" y="633245"/>
                  <a:pt x="1793145" y="620194"/>
                </a:cubicBezTo>
                <a:cubicBezTo>
                  <a:pt x="1816806" y="564985"/>
                  <a:pt x="1785111" y="617958"/>
                  <a:pt x="1821720" y="563044"/>
                </a:cubicBezTo>
                <a:cubicBezTo>
                  <a:pt x="1840212" y="378127"/>
                  <a:pt x="1841712" y="412684"/>
                  <a:pt x="1812195" y="124894"/>
                </a:cubicBezTo>
                <a:cubicBezTo>
                  <a:pt x="1811027" y="113506"/>
                  <a:pt x="1801760" y="103857"/>
                  <a:pt x="1793145" y="96319"/>
                </a:cubicBezTo>
                <a:cubicBezTo>
                  <a:pt x="1775915" y="81242"/>
                  <a:pt x="1735995" y="58219"/>
                  <a:pt x="1735995" y="58219"/>
                </a:cubicBezTo>
                <a:cubicBezTo>
                  <a:pt x="1697895" y="61394"/>
                  <a:pt x="1659407" y="61459"/>
                  <a:pt x="1621695" y="67744"/>
                </a:cubicBezTo>
                <a:cubicBezTo>
                  <a:pt x="1489323" y="89806"/>
                  <a:pt x="1616020" y="86794"/>
                  <a:pt x="1535970" y="8679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990725" y="4543425"/>
            <a:ext cx="2405170" cy="899977"/>
          </a:xfrm>
          <a:custGeom>
            <a:avLst/>
            <a:gdLst>
              <a:gd name="connsiteX0" fmla="*/ 1390650 w 2405170"/>
              <a:gd name="connsiteY0" fmla="*/ 47625 h 899977"/>
              <a:gd name="connsiteX1" fmla="*/ 1362075 w 2405170"/>
              <a:gd name="connsiteY1" fmla="*/ 38100 h 899977"/>
              <a:gd name="connsiteX2" fmla="*/ 876300 w 2405170"/>
              <a:gd name="connsiteY2" fmla="*/ 19050 h 899977"/>
              <a:gd name="connsiteX3" fmla="*/ 666750 w 2405170"/>
              <a:gd name="connsiteY3" fmla="*/ 9525 h 899977"/>
              <a:gd name="connsiteX4" fmla="*/ 628650 w 2405170"/>
              <a:gd name="connsiteY4" fmla="*/ 0 h 899977"/>
              <a:gd name="connsiteX5" fmla="*/ 295275 w 2405170"/>
              <a:gd name="connsiteY5" fmla="*/ 9525 h 899977"/>
              <a:gd name="connsiteX6" fmla="*/ 219075 w 2405170"/>
              <a:gd name="connsiteY6" fmla="*/ 19050 h 899977"/>
              <a:gd name="connsiteX7" fmla="*/ 133350 w 2405170"/>
              <a:gd name="connsiteY7" fmla="*/ 47625 h 899977"/>
              <a:gd name="connsiteX8" fmla="*/ 104775 w 2405170"/>
              <a:gd name="connsiteY8" fmla="*/ 85725 h 899977"/>
              <a:gd name="connsiteX9" fmla="*/ 76200 w 2405170"/>
              <a:gd name="connsiteY9" fmla="*/ 104775 h 899977"/>
              <a:gd name="connsiteX10" fmla="*/ 38100 w 2405170"/>
              <a:gd name="connsiteY10" fmla="*/ 171450 h 899977"/>
              <a:gd name="connsiteX11" fmla="*/ 19050 w 2405170"/>
              <a:gd name="connsiteY11" fmla="*/ 228600 h 899977"/>
              <a:gd name="connsiteX12" fmla="*/ 9525 w 2405170"/>
              <a:gd name="connsiteY12" fmla="*/ 304800 h 899977"/>
              <a:gd name="connsiteX13" fmla="*/ 0 w 2405170"/>
              <a:gd name="connsiteY13" fmla="*/ 361950 h 899977"/>
              <a:gd name="connsiteX14" fmla="*/ 9525 w 2405170"/>
              <a:gd name="connsiteY14" fmla="*/ 571500 h 899977"/>
              <a:gd name="connsiteX15" fmla="*/ 19050 w 2405170"/>
              <a:gd name="connsiteY15" fmla="*/ 600075 h 899977"/>
              <a:gd name="connsiteX16" fmla="*/ 66675 w 2405170"/>
              <a:gd name="connsiteY16" fmla="*/ 657225 h 899977"/>
              <a:gd name="connsiteX17" fmla="*/ 85725 w 2405170"/>
              <a:gd name="connsiteY17" fmla="*/ 685800 h 899977"/>
              <a:gd name="connsiteX18" fmla="*/ 133350 w 2405170"/>
              <a:gd name="connsiteY18" fmla="*/ 704850 h 899977"/>
              <a:gd name="connsiteX19" fmla="*/ 161925 w 2405170"/>
              <a:gd name="connsiteY19" fmla="*/ 733425 h 899977"/>
              <a:gd name="connsiteX20" fmla="*/ 276225 w 2405170"/>
              <a:gd name="connsiteY20" fmla="*/ 781050 h 899977"/>
              <a:gd name="connsiteX21" fmla="*/ 333375 w 2405170"/>
              <a:gd name="connsiteY21" fmla="*/ 800100 h 899977"/>
              <a:gd name="connsiteX22" fmla="*/ 571500 w 2405170"/>
              <a:gd name="connsiteY22" fmla="*/ 819150 h 899977"/>
              <a:gd name="connsiteX23" fmla="*/ 628650 w 2405170"/>
              <a:gd name="connsiteY23" fmla="*/ 838200 h 899977"/>
              <a:gd name="connsiteX24" fmla="*/ 1295400 w 2405170"/>
              <a:gd name="connsiteY24" fmla="*/ 847725 h 899977"/>
              <a:gd name="connsiteX25" fmla="*/ 1543050 w 2405170"/>
              <a:gd name="connsiteY25" fmla="*/ 828675 h 899977"/>
              <a:gd name="connsiteX26" fmla="*/ 1971675 w 2405170"/>
              <a:gd name="connsiteY26" fmla="*/ 819150 h 899977"/>
              <a:gd name="connsiteX27" fmla="*/ 2066925 w 2405170"/>
              <a:gd name="connsiteY27" fmla="*/ 800100 h 899977"/>
              <a:gd name="connsiteX28" fmla="*/ 2133600 w 2405170"/>
              <a:gd name="connsiteY28" fmla="*/ 771525 h 899977"/>
              <a:gd name="connsiteX29" fmla="*/ 2181225 w 2405170"/>
              <a:gd name="connsiteY29" fmla="*/ 762000 h 899977"/>
              <a:gd name="connsiteX30" fmla="*/ 2238375 w 2405170"/>
              <a:gd name="connsiteY30" fmla="*/ 742950 h 899977"/>
              <a:gd name="connsiteX31" fmla="*/ 2324100 w 2405170"/>
              <a:gd name="connsiteY31" fmla="*/ 666750 h 899977"/>
              <a:gd name="connsiteX32" fmla="*/ 2333625 w 2405170"/>
              <a:gd name="connsiteY32" fmla="*/ 638175 h 899977"/>
              <a:gd name="connsiteX33" fmla="*/ 2371725 w 2405170"/>
              <a:gd name="connsiteY33" fmla="*/ 581025 h 899977"/>
              <a:gd name="connsiteX34" fmla="*/ 2381250 w 2405170"/>
              <a:gd name="connsiteY34" fmla="*/ 552450 h 899977"/>
              <a:gd name="connsiteX35" fmla="*/ 2400300 w 2405170"/>
              <a:gd name="connsiteY35" fmla="*/ 485775 h 899977"/>
              <a:gd name="connsiteX36" fmla="*/ 2390775 w 2405170"/>
              <a:gd name="connsiteY36" fmla="*/ 323850 h 899977"/>
              <a:gd name="connsiteX37" fmla="*/ 2362200 w 2405170"/>
              <a:gd name="connsiteY37" fmla="*/ 295275 h 899977"/>
              <a:gd name="connsiteX38" fmla="*/ 2343150 w 2405170"/>
              <a:gd name="connsiteY38" fmla="*/ 266700 h 899977"/>
              <a:gd name="connsiteX39" fmla="*/ 2257425 w 2405170"/>
              <a:gd name="connsiteY39" fmla="*/ 200025 h 899977"/>
              <a:gd name="connsiteX40" fmla="*/ 2162175 w 2405170"/>
              <a:gd name="connsiteY40" fmla="*/ 161925 h 899977"/>
              <a:gd name="connsiteX41" fmla="*/ 2133600 w 2405170"/>
              <a:gd name="connsiteY41" fmla="*/ 152400 h 899977"/>
              <a:gd name="connsiteX42" fmla="*/ 1447800 w 2405170"/>
              <a:gd name="connsiteY42" fmla="*/ 142875 h 899977"/>
              <a:gd name="connsiteX43" fmla="*/ 1419225 w 2405170"/>
              <a:gd name="connsiteY43" fmla="*/ 133350 h 899977"/>
              <a:gd name="connsiteX44" fmla="*/ 1352550 w 2405170"/>
              <a:gd name="connsiteY44" fmla="*/ 114300 h 899977"/>
              <a:gd name="connsiteX45" fmla="*/ 1266825 w 2405170"/>
              <a:gd name="connsiteY45" fmla="*/ 76200 h 899977"/>
              <a:gd name="connsiteX46" fmla="*/ 1171575 w 2405170"/>
              <a:gd name="connsiteY46" fmla="*/ 66675 h 899977"/>
              <a:gd name="connsiteX47" fmla="*/ 1143000 w 2405170"/>
              <a:gd name="connsiteY47" fmla="*/ 47625 h 899977"/>
              <a:gd name="connsiteX48" fmla="*/ 1123950 w 2405170"/>
              <a:gd name="connsiteY48" fmla="*/ 19050 h 899977"/>
              <a:gd name="connsiteX49" fmla="*/ 1104900 w 2405170"/>
              <a:gd name="connsiteY49" fmla="*/ 0 h 8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405170" h="899977">
                <a:moveTo>
                  <a:pt x="1390650" y="47625"/>
                </a:moveTo>
                <a:cubicBezTo>
                  <a:pt x="1381125" y="44450"/>
                  <a:pt x="1371815" y="40535"/>
                  <a:pt x="1362075" y="38100"/>
                </a:cubicBezTo>
                <a:cubicBezTo>
                  <a:pt x="1213013" y="834"/>
                  <a:pt x="953362" y="20725"/>
                  <a:pt x="876300" y="19050"/>
                </a:cubicBezTo>
                <a:cubicBezTo>
                  <a:pt x="806450" y="15875"/>
                  <a:pt x="736466" y="14888"/>
                  <a:pt x="666750" y="9525"/>
                </a:cubicBezTo>
                <a:cubicBezTo>
                  <a:pt x="653698" y="8521"/>
                  <a:pt x="641741" y="0"/>
                  <a:pt x="628650" y="0"/>
                </a:cubicBezTo>
                <a:cubicBezTo>
                  <a:pt x="517480" y="0"/>
                  <a:pt x="406400" y="6350"/>
                  <a:pt x="295275" y="9525"/>
                </a:cubicBezTo>
                <a:cubicBezTo>
                  <a:pt x="269875" y="12700"/>
                  <a:pt x="243992" y="13187"/>
                  <a:pt x="219075" y="19050"/>
                </a:cubicBezTo>
                <a:cubicBezTo>
                  <a:pt x="189755" y="25949"/>
                  <a:pt x="133350" y="47625"/>
                  <a:pt x="133350" y="47625"/>
                </a:cubicBezTo>
                <a:cubicBezTo>
                  <a:pt x="123825" y="60325"/>
                  <a:pt x="116000" y="74500"/>
                  <a:pt x="104775" y="85725"/>
                </a:cubicBezTo>
                <a:cubicBezTo>
                  <a:pt x="96680" y="93820"/>
                  <a:pt x="84295" y="96680"/>
                  <a:pt x="76200" y="104775"/>
                </a:cubicBezTo>
                <a:cubicBezTo>
                  <a:pt x="64745" y="116230"/>
                  <a:pt x="43080" y="158999"/>
                  <a:pt x="38100" y="171450"/>
                </a:cubicBezTo>
                <a:cubicBezTo>
                  <a:pt x="30642" y="190094"/>
                  <a:pt x="19050" y="228600"/>
                  <a:pt x="19050" y="228600"/>
                </a:cubicBezTo>
                <a:cubicBezTo>
                  <a:pt x="15875" y="254000"/>
                  <a:pt x="13145" y="279460"/>
                  <a:pt x="9525" y="304800"/>
                </a:cubicBezTo>
                <a:cubicBezTo>
                  <a:pt x="6794" y="323919"/>
                  <a:pt x="0" y="342637"/>
                  <a:pt x="0" y="361950"/>
                </a:cubicBezTo>
                <a:cubicBezTo>
                  <a:pt x="0" y="431872"/>
                  <a:pt x="3949" y="501801"/>
                  <a:pt x="9525" y="571500"/>
                </a:cubicBezTo>
                <a:cubicBezTo>
                  <a:pt x="10326" y="581508"/>
                  <a:pt x="14560" y="591095"/>
                  <a:pt x="19050" y="600075"/>
                </a:cubicBezTo>
                <a:cubicBezTo>
                  <a:pt x="36787" y="635548"/>
                  <a:pt x="40343" y="625627"/>
                  <a:pt x="66675" y="657225"/>
                </a:cubicBezTo>
                <a:cubicBezTo>
                  <a:pt x="74004" y="666019"/>
                  <a:pt x="76410" y="679146"/>
                  <a:pt x="85725" y="685800"/>
                </a:cubicBezTo>
                <a:cubicBezTo>
                  <a:pt x="99638" y="695738"/>
                  <a:pt x="117475" y="698500"/>
                  <a:pt x="133350" y="704850"/>
                </a:cubicBezTo>
                <a:cubicBezTo>
                  <a:pt x="142875" y="714375"/>
                  <a:pt x="150561" y="726193"/>
                  <a:pt x="161925" y="733425"/>
                </a:cubicBezTo>
                <a:cubicBezTo>
                  <a:pt x="235365" y="780160"/>
                  <a:pt x="217245" y="763356"/>
                  <a:pt x="276225" y="781050"/>
                </a:cubicBezTo>
                <a:cubicBezTo>
                  <a:pt x="295459" y="786820"/>
                  <a:pt x="313358" y="798499"/>
                  <a:pt x="333375" y="800100"/>
                </a:cubicBezTo>
                <a:lnTo>
                  <a:pt x="571500" y="819150"/>
                </a:lnTo>
                <a:cubicBezTo>
                  <a:pt x="590550" y="825500"/>
                  <a:pt x="609248" y="833026"/>
                  <a:pt x="628650" y="838200"/>
                </a:cubicBezTo>
                <a:cubicBezTo>
                  <a:pt x="860314" y="899977"/>
                  <a:pt x="970639" y="853049"/>
                  <a:pt x="1295400" y="847725"/>
                </a:cubicBezTo>
                <a:cubicBezTo>
                  <a:pt x="1403129" y="826179"/>
                  <a:pt x="1348915" y="834558"/>
                  <a:pt x="1543050" y="828675"/>
                </a:cubicBezTo>
                <a:lnTo>
                  <a:pt x="1971675" y="819150"/>
                </a:lnTo>
                <a:cubicBezTo>
                  <a:pt x="1984568" y="817001"/>
                  <a:pt x="2048841" y="807850"/>
                  <a:pt x="2066925" y="800100"/>
                </a:cubicBezTo>
                <a:cubicBezTo>
                  <a:pt x="2146139" y="766151"/>
                  <a:pt x="2038942" y="792560"/>
                  <a:pt x="2133600" y="771525"/>
                </a:cubicBezTo>
                <a:cubicBezTo>
                  <a:pt x="2149404" y="768013"/>
                  <a:pt x="2165606" y="766260"/>
                  <a:pt x="2181225" y="762000"/>
                </a:cubicBezTo>
                <a:cubicBezTo>
                  <a:pt x="2200598" y="756716"/>
                  <a:pt x="2238375" y="742950"/>
                  <a:pt x="2238375" y="742950"/>
                </a:cubicBezTo>
                <a:cubicBezTo>
                  <a:pt x="2303620" y="677705"/>
                  <a:pt x="2273109" y="700744"/>
                  <a:pt x="2324100" y="666750"/>
                </a:cubicBezTo>
                <a:cubicBezTo>
                  <a:pt x="2327275" y="657225"/>
                  <a:pt x="2328749" y="646952"/>
                  <a:pt x="2333625" y="638175"/>
                </a:cubicBezTo>
                <a:cubicBezTo>
                  <a:pt x="2344744" y="618161"/>
                  <a:pt x="2364485" y="602745"/>
                  <a:pt x="2371725" y="581025"/>
                </a:cubicBezTo>
                <a:cubicBezTo>
                  <a:pt x="2374900" y="571500"/>
                  <a:pt x="2378492" y="562104"/>
                  <a:pt x="2381250" y="552450"/>
                </a:cubicBezTo>
                <a:cubicBezTo>
                  <a:pt x="2405170" y="468729"/>
                  <a:pt x="2377462" y="554288"/>
                  <a:pt x="2400300" y="485775"/>
                </a:cubicBezTo>
                <a:cubicBezTo>
                  <a:pt x="2397125" y="431800"/>
                  <a:pt x="2401379" y="376868"/>
                  <a:pt x="2390775" y="323850"/>
                </a:cubicBezTo>
                <a:cubicBezTo>
                  <a:pt x="2388133" y="310641"/>
                  <a:pt x="2370824" y="305623"/>
                  <a:pt x="2362200" y="295275"/>
                </a:cubicBezTo>
                <a:cubicBezTo>
                  <a:pt x="2354871" y="286481"/>
                  <a:pt x="2350755" y="275256"/>
                  <a:pt x="2343150" y="266700"/>
                </a:cubicBezTo>
                <a:cubicBezTo>
                  <a:pt x="2279687" y="195304"/>
                  <a:pt x="2311265" y="220733"/>
                  <a:pt x="2257425" y="200025"/>
                </a:cubicBezTo>
                <a:cubicBezTo>
                  <a:pt x="2225509" y="187749"/>
                  <a:pt x="2194616" y="172739"/>
                  <a:pt x="2162175" y="161925"/>
                </a:cubicBezTo>
                <a:cubicBezTo>
                  <a:pt x="2152650" y="158750"/>
                  <a:pt x="2143637" y="152668"/>
                  <a:pt x="2133600" y="152400"/>
                </a:cubicBezTo>
                <a:cubicBezTo>
                  <a:pt x="1905059" y="146306"/>
                  <a:pt x="1676400" y="146050"/>
                  <a:pt x="1447800" y="142875"/>
                </a:cubicBezTo>
                <a:cubicBezTo>
                  <a:pt x="1438275" y="139700"/>
                  <a:pt x="1428879" y="136108"/>
                  <a:pt x="1419225" y="133350"/>
                </a:cubicBezTo>
                <a:cubicBezTo>
                  <a:pt x="1404983" y="129281"/>
                  <a:pt x="1367775" y="121913"/>
                  <a:pt x="1352550" y="114300"/>
                </a:cubicBezTo>
                <a:cubicBezTo>
                  <a:pt x="1311016" y="93533"/>
                  <a:pt x="1328259" y="82343"/>
                  <a:pt x="1266825" y="76200"/>
                </a:cubicBezTo>
                <a:lnTo>
                  <a:pt x="1171575" y="66675"/>
                </a:lnTo>
                <a:cubicBezTo>
                  <a:pt x="1162050" y="60325"/>
                  <a:pt x="1151095" y="55720"/>
                  <a:pt x="1143000" y="47625"/>
                </a:cubicBezTo>
                <a:cubicBezTo>
                  <a:pt x="1134905" y="39530"/>
                  <a:pt x="1131101" y="27989"/>
                  <a:pt x="1123950" y="19050"/>
                </a:cubicBezTo>
                <a:cubicBezTo>
                  <a:pt x="1118340" y="12038"/>
                  <a:pt x="1111250" y="6350"/>
                  <a:pt x="11049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906325" y="3048000"/>
            <a:ext cx="1846028" cy="695325"/>
          </a:xfrm>
          <a:custGeom>
            <a:avLst/>
            <a:gdLst>
              <a:gd name="connsiteX0" fmla="*/ 456250 w 1846028"/>
              <a:gd name="connsiteY0" fmla="*/ 0 h 695325"/>
              <a:gd name="connsiteX1" fmla="*/ 361000 w 1846028"/>
              <a:gd name="connsiteY1" fmla="*/ 19050 h 695325"/>
              <a:gd name="connsiteX2" fmla="*/ 313375 w 1846028"/>
              <a:gd name="connsiteY2" fmla="*/ 28575 h 695325"/>
              <a:gd name="connsiteX3" fmla="*/ 284800 w 1846028"/>
              <a:gd name="connsiteY3" fmla="*/ 38100 h 695325"/>
              <a:gd name="connsiteX4" fmla="*/ 160975 w 1846028"/>
              <a:gd name="connsiteY4" fmla="*/ 66675 h 695325"/>
              <a:gd name="connsiteX5" fmla="*/ 141925 w 1846028"/>
              <a:gd name="connsiteY5" fmla="*/ 95250 h 695325"/>
              <a:gd name="connsiteX6" fmla="*/ 113350 w 1846028"/>
              <a:gd name="connsiteY6" fmla="*/ 104775 h 695325"/>
              <a:gd name="connsiteX7" fmla="*/ 84775 w 1846028"/>
              <a:gd name="connsiteY7" fmla="*/ 123825 h 695325"/>
              <a:gd name="connsiteX8" fmla="*/ 65725 w 1846028"/>
              <a:gd name="connsiteY8" fmla="*/ 152400 h 695325"/>
              <a:gd name="connsiteX9" fmla="*/ 18100 w 1846028"/>
              <a:gd name="connsiteY9" fmla="*/ 190500 h 695325"/>
              <a:gd name="connsiteX10" fmla="*/ 27625 w 1846028"/>
              <a:gd name="connsiteY10" fmla="*/ 428625 h 695325"/>
              <a:gd name="connsiteX11" fmla="*/ 37150 w 1846028"/>
              <a:gd name="connsiteY11" fmla="*/ 457200 h 695325"/>
              <a:gd name="connsiteX12" fmla="*/ 65725 w 1846028"/>
              <a:gd name="connsiteY12" fmla="*/ 485775 h 695325"/>
              <a:gd name="connsiteX13" fmla="*/ 103825 w 1846028"/>
              <a:gd name="connsiteY13" fmla="*/ 495300 h 695325"/>
              <a:gd name="connsiteX14" fmla="*/ 170500 w 1846028"/>
              <a:gd name="connsiteY14" fmla="*/ 533400 h 695325"/>
              <a:gd name="connsiteX15" fmla="*/ 199075 w 1846028"/>
              <a:gd name="connsiteY15" fmla="*/ 552450 h 695325"/>
              <a:gd name="connsiteX16" fmla="*/ 341950 w 1846028"/>
              <a:gd name="connsiteY16" fmla="*/ 561975 h 695325"/>
              <a:gd name="connsiteX17" fmla="*/ 446725 w 1846028"/>
              <a:gd name="connsiteY17" fmla="*/ 590550 h 695325"/>
              <a:gd name="connsiteX18" fmla="*/ 665800 w 1846028"/>
              <a:gd name="connsiteY18" fmla="*/ 609600 h 695325"/>
              <a:gd name="connsiteX19" fmla="*/ 846775 w 1846028"/>
              <a:gd name="connsiteY19" fmla="*/ 628650 h 695325"/>
              <a:gd name="connsiteX20" fmla="*/ 875350 w 1846028"/>
              <a:gd name="connsiteY20" fmla="*/ 638175 h 695325"/>
              <a:gd name="connsiteX21" fmla="*/ 1113475 w 1846028"/>
              <a:gd name="connsiteY21" fmla="*/ 647700 h 695325"/>
              <a:gd name="connsiteX22" fmla="*/ 1180150 w 1846028"/>
              <a:gd name="connsiteY22" fmla="*/ 666750 h 695325"/>
              <a:gd name="connsiteX23" fmla="*/ 1570675 w 1846028"/>
              <a:gd name="connsiteY23" fmla="*/ 685800 h 695325"/>
              <a:gd name="connsiteX24" fmla="*/ 1599250 w 1846028"/>
              <a:gd name="connsiteY24" fmla="*/ 695325 h 695325"/>
              <a:gd name="connsiteX25" fmla="*/ 1656400 w 1846028"/>
              <a:gd name="connsiteY25" fmla="*/ 666750 h 695325"/>
              <a:gd name="connsiteX26" fmla="*/ 1732600 w 1846028"/>
              <a:gd name="connsiteY26" fmla="*/ 647700 h 695325"/>
              <a:gd name="connsiteX27" fmla="*/ 1761175 w 1846028"/>
              <a:gd name="connsiteY27" fmla="*/ 638175 h 695325"/>
              <a:gd name="connsiteX28" fmla="*/ 1799275 w 1846028"/>
              <a:gd name="connsiteY28" fmla="*/ 581025 h 695325"/>
              <a:gd name="connsiteX29" fmla="*/ 1808800 w 1846028"/>
              <a:gd name="connsiteY29" fmla="*/ 533400 h 695325"/>
              <a:gd name="connsiteX30" fmla="*/ 1818325 w 1846028"/>
              <a:gd name="connsiteY30" fmla="*/ 466725 h 695325"/>
              <a:gd name="connsiteX31" fmla="*/ 1837375 w 1846028"/>
              <a:gd name="connsiteY31" fmla="*/ 409575 h 695325"/>
              <a:gd name="connsiteX32" fmla="*/ 1827850 w 1846028"/>
              <a:gd name="connsiteY32" fmla="*/ 200025 h 695325"/>
              <a:gd name="connsiteX33" fmla="*/ 1770700 w 1846028"/>
              <a:gd name="connsiteY33" fmla="*/ 161925 h 695325"/>
              <a:gd name="connsiteX34" fmla="*/ 1742125 w 1846028"/>
              <a:gd name="connsiteY34" fmla="*/ 142875 h 695325"/>
              <a:gd name="connsiteX35" fmla="*/ 1684975 w 1846028"/>
              <a:gd name="connsiteY35" fmla="*/ 123825 h 695325"/>
              <a:gd name="connsiteX36" fmla="*/ 1618300 w 1846028"/>
              <a:gd name="connsiteY36" fmla="*/ 95250 h 695325"/>
              <a:gd name="connsiteX37" fmla="*/ 1589725 w 1846028"/>
              <a:gd name="connsiteY37" fmla="*/ 76200 h 695325"/>
              <a:gd name="connsiteX38" fmla="*/ 1475425 w 1846028"/>
              <a:gd name="connsiteY38" fmla="*/ 57150 h 695325"/>
              <a:gd name="connsiteX39" fmla="*/ 1265875 w 1846028"/>
              <a:gd name="connsiteY39" fmla="*/ 28575 h 695325"/>
              <a:gd name="connsiteX40" fmla="*/ 703900 w 1846028"/>
              <a:gd name="connsiteY40" fmla="*/ 19050 h 695325"/>
              <a:gd name="connsiteX41" fmla="*/ 503875 w 1846028"/>
              <a:gd name="connsiteY41" fmla="*/ 19050 h 695325"/>
              <a:gd name="connsiteX42" fmla="*/ 399100 w 1846028"/>
              <a:gd name="connsiteY42"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46028" h="695325">
                <a:moveTo>
                  <a:pt x="456250" y="0"/>
                </a:moveTo>
                <a:lnTo>
                  <a:pt x="361000" y="19050"/>
                </a:lnTo>
                <a:cubicBezTo>
                  <a:pt x="345125" y="22225"/>
                  <a:pt x="328734" y="23455"/>
                  <a:pt x="313375" y="28575"/>
                </a:cubicBezTo>
                <a:cubicBezTo>
                  <a:pt x="303850" y="31750"/>
                  <a:pt x="294583" y="35842"/>
                  <a:pt x="284800" y="38100"/>
                </a:cubicBezTo>
                <a:cubicBezTo>
                  <a:pt x="148176" y="69629"/>
                  <a:pt x="230044" y="43652"/>
                  <a:pt x="160975" y="66675"/>
                </a:cubicBezTo>
                <a:cubicBezTo>
                  <a:pt x="154625" y="76200"/>
                  <a:pt x="150864" y="88099"/>
                  <a:pt x="141925" y="95250"/>
                </a:cubicBezTo>
                <a:cubicBezTo>
                  <a:pt x="134085" y="101522"/>
                  <a:pt x="122330" y="100285"/>
                  <a:pt x="113350" y="104775"/>
                </a:cubicBezTo>
                <a:cubicBezTo>
                  <a:pt x="103111" y="109895"/>
                  <a:pt x="94300" y="117475"/>
                  <a:pt x="84775" y="123825"/>
                </a:cubicBezTo>
                <a:cubicBezTo>
                  <a:pt x="78425" y="133350"/>
                  <a:pt x="74664" y="145249"/>
                  <a:pt x="65725" y="152400"/>
                </a:cubicBezTo>
                <a:cubicBezTo>
                  <a:pt x="0" y="204980"/>
                  <a:pt x="72695" y="108608"/>
                  <a:pt x="18100" y="190500"/>
                </a:cubicBezTo>
                <a:cubicBezTo>
                  <a:pt x="21275" y="269875"/>
                  <a:pt x="21965" y="349388"/>
                  <a:pt x="27625" y="428625"/>
                </a:cubicBezTo>
                <a:cubicBezTo>
                  <a:pt x="28340" y="438640"/>
                  <a:pt x="31581" y="448846"/>
                  <a:pt x="37150" y="457200"/>
                </a:cubicBezTo>
                <a:cubicBezTo>
                  <a:pt x="44622" y="468408"/>
                  <a:pt x="54029" y="479092"/>
                  <a:pt x="65725" y="485775"/>
                </a:cubicBezTo>
                <a:cubicBezTo>
                  <a:pt x="77091" y="492270"/>
                  <a:pt x="91125" y="492125"/>
                  <a:pt x="103825" y="495300"/>
                </a:cubicBezTo>
                <a:cubicBezTo>
                  <a:pt x="158110" y="549585"/>
                  <a:pt x="103342" y="504618"/>
                  <a:pt x="170500" y="533400"/>
                </a:cubicBezTo>
                <a:cubicBezTo>
                  <a:pt x="181022" y="537909"/>
                  <a:pt x="187783" y="550568"/>
                  <a:pt x="199075" y="552450"/>
                </a:cubicBezTo>
                <a:cubicBezTo>
                  <a:pt x="246156" y="560297"/>
                  <a:pt x="294325" y="558800"/>
                  <a:pt x="341950" y="561975"/>
                </a:cubicBezTo>
                <a:cubicBezTo>
                  <a:pt x="380182" y="574719"/>
                  <a:pt x="407044" y="586298"/>
                  <a:pt x="446725" y="590550"/>
                </a:cubicBezTo>
                <a:cubicBezTo>
                  <a:pt x="519608" y="598359"/>
                  <a:pt x="665800" y="609600"/>
                  <a:pt x="665800" y="609600"/>
                </a:cubicBezTo>
                <a:cubicBezTo>
                  <a:pt x="748669" y="637223"/>
                  <a:pt x="653900" y="608347"/>
                  <a:pt x="846775" y="628650"/>
                </a:cubicBezTo>
                <a:cubicBezTo>
                  <a:pt x="856760" y="629701"/>
                  <a:pt x="865335" y="637460"/>
                  <a:pt x="875350" y="638175"/>
                </a:cubicBezTo>
                <a:cubicBezTo>
                  <a:pt x="954587" y="643835"/>
                  <a:pt x="1034100" y="644525"/>
                  <a:pt x="1113475" y="647700"/>
                </a:cubicBezTo>
                <a:cubicBezTo>
                  <a:pt x="1129243" y="652956"/>
                  <a:pt x="1165200" y="665753"/>
                  <a:pt x="1180150" y="666750"/>
                </a:cubicBezTo>
                <a:cubicBezTo>
                  <a:pt x="1310191" y="675419"/>
                  <a:pt x="1570675" y="685800"/>
                  <a:pt x="1570675" y="685800"/>
                </a:cubicBezTo>
                <a:cubicBezTo>
                  <a:pt x="1580200" y="688975"/>
                  <a:pt x="1589210" y="695325"/>
                  <a:pt x="1599250" y="695325"/>
                </a:cubicBezTo>
                <a:cubicBezTo>
                  <a:pt x="1623191" y="695325"/>
                  <a:pt x="1637137" y="676382"/>
                  <a:pt x="1656400" y="666750"/>
                </a:cubicBezTo>
                <a:cubicBezTo>
                  <a:pt x="1678173" y="655864"/>
                  <a:pt x="1710863" y="653134"/>
                  <a:pt x="1732600" y="647700"/>
                </a:cubicBezTo>
                <a:cubicBezTo>
                  <a:pt x="1742340" y="645265"/>
                  <a:pt x="1751650" y="641350"/>
                  <a:pt x="1761175" y="638175"/>
                </a:cubicBezTo>
                <a:cubicBezTo>
                  <a:pt x="1773875" y="619125"/>
                  <a:pt x="1794785" y="603476"/>
                  <a:pt x="1799275" y="581025"/>
                </a:cubicBezTo>
                <a:cubicBezTo>
                  <a:pt x="1802450" y="565150"/>
                  <a:pt x="1806138" y="549369"/>
                  <a:pt x="1808800" y="533400"/>
                </a:cubicBezTo>
                <a:cubicBezTo>
                  <a:pt x="1812491" y="511255"/>
                  <a:pt x="1813277" y="488601"/>
                  <a:pt x="1818325" y="466725"/>
                </a:cubicBezTo>
                <a:cubicBezTo>
                  <a:pt x="1822840" y="447159"/>
                  <a:pt x="1837375" y="409575"/>
                  <a:pt x="1837375" y="409575"/>
                </a:cubicBezTo>
                <a:cubicBezTo>
                  <a:pt x="1834200" y="339725"/>
                  <a:pt x="1846028" y="267543"/>
                  <a:pt x="1827850" y="200025"/>
                </a:cubicBezTo>
                <a:cubicBezTo>
                  <a:pt x="1821898" y="177917"/>
                  <a:pt x="1789750" y="174625"/>
                  <a:pt x="1770700" y="161925"/>
                </a:cubicBezTo>
                <a:cubicBezTo>
                  <a:pt x="1761175" y="155575"/>
                  <a:pt x="1752985" y="146495"/>
                  <a:pt x="1742125" y="142875"/>
                </a:cubicBezTo>
                <a:cubicBezTo>
                  <a:pt x="1723075" y="136525"/>
                  <a:pt x="1701683" y="134964"/>
                  <a:pt x="1684975" y="123825"/>
                </a:cubicBezTo>
                <a:cubicBezTo>
                  <a:pt x="1645508" y="97513"/>
                  <a:pt x="1667506" y="107551"/>
                  <a:pt x="1618300" y="95250"/>
                </a:cubicBezTo>
                <a:cubicBezTo>
                  <a:pt x="1608775" y="88900"/>
                  <a:pt x="1600247" y="80709"/>
                  <a:pt x="1589725" y="76200"/>
                </a:cubicBezTo>
                <a:cubicBezTo>
                  <a:pt x="1563811" y="65094"/>
                  <a:pt x="1492227" y="59250"/>
                  <a:pt x="1475425" y="57150"/>
                </a:cubicBezTo>
                <a:cubicBezTo>
                  <a:pt x="1377937" y="24654"/>
                  <a:pt x="1418167" y="32636"/>
                  <a:pt x="1265875" y="28575"/>
                </a:cubicBezTo>
                <a:lnTo>
                  <a:pt x="703900" y="19050"/>
                </a:lnTo>
                <a:cubicBezTo>
                  <a:pt x="579403" y="31500"/>
                  <a:pt x="634220" y="32085"/>
                  <a:pt x="503875" y="19050"/>
                </a:cubicBezTo>
                <a:cubicBezTo>
                  <a:pt x="413671" y="10030"/>
                  <a:pt x="443229" y="22065"/>
                  <a:pt x="3991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133975" y="6188803"/>
            <a:ext cx="409979" cy="374900"/>
          </a:xfrm>
          <a:custGeom>
            <a:avLst/>
            <a:gdLst>
              <a:gd name="connsiteX0" fmla="*/ 0 w 409979"/>
              <a:gd name="connsiteY0" fmla="*/ 31022 h 374900"/>
              <a:gd name="connsiteX1" fmla="*/ 95250 w 409979"/>
              <a:gd name="connsiteY1" fmla="*/ 21497 h 374900"/>
              <a:gd name="connsiteX2" fmla="*/ 123825 w 409979"/>
              <a:gd name="connsiteY2" fmla="*/ 2447 h 374900"/>
              <a:gd name="connsiteX3" fmla="*/ 219075 w 409979"/>
              <a:gd name="connsiteY3" fmla="*/ 11972 h 374900"/>
              <a:gd name="connsiteX4" fmla="*/ 352425 w 409979"/>
              <a:gd name="connsiteY4" fmla="*/ 21497 h 374900"/>
              <a:gd name="connsiteX5" fmla="*/ 400050 w 409979"/>
              <a:gd name="connsiteY5" fmla="*/ 78647 h 374900"/>
              <a:gd name="connsiteX6" fmla="*/ 409575 w 409979"/>
              <a:gd name="connsiteY6" fmla="*/ 107222 h 374900"/>
              <a:gd name="connsiteX7" fmla="*/ 390525 w 409979"/>
              <a:gd name="connsiteY7" fmla="*/ 250097 h 374900"/>
              <a:gd name="connsiteX8" fmla="*/ 314325 w 409979"/>
              <a:gd name="connsiteY8" fmla="*/ 316772 h 374900"/>
              <a:gd name="connsiteX9" fmla="*/ 276225 w 409979"/>
              <a:gd name="connsiteY9" fmla="*/ 335822 h 374900"/>
              <a:gd name="connsiteX10" fmla="*/ 247650 w 409979"/>
              <a:gd name="connsiteY10" fmla="*/ 364397 h 374900"/>
              <a:gd name="connsiteX11" fmla="*/ 190500 w 409979"/>
              <a:gd name="connsiteY11" fmla="*/ 373922 h 374900"/>
              <a:gd name="connsiteX12" fmla="*/ 76200 w 409979"/>
              <a:gd name="connsiteY12" fmla="*/ 364397 h 374900"/>
              <a:gd name="connsiteX13" fmla="*/ 57150 w 409979"/>
              <a:gd name="connsiteY13" fmla="*/ 335822 h 374900"/>
              <a:gd name="connsiteX14" fmla="*/ 28575 w 409979"/>
              <a:gd name="connsiteY14" fmla="*/ 316772 h 374900"/>
              <a:gd name="connsiteX15" fmla="*/ 9525 w 409979"/>
              <a:gd name="connsiteY15" fmla="*/ 211997 h 374900"/>
              <a:gd name="connsiteX16" fmla="*/ 0 w 409979"/>
              <a:gd name="connsiteY16" fmla="*/ 145322 h 3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979" h="374900">
                <a:moveTo>
                  <a:pt x="0" y="31022"/>
                </a:moveTo>
                <a:cubicBezTo>
                  <a:pt x="31750" y="27847"/>
                  <a:pt x="64159" y="28672"/>
                  <a:pt x="95250" y="21497"/>
                </a:cubicBezTo>
                <a:cubicBezTo>
                  <a:pt x="106404" y="18923"/>
                  <a:pt x="112411" y="3325"/>
                  <a:pt x="123825" y="2447"/>
                </a:cubicBezTo>
                <a:cubicBezTo>
                  <a:pt x="155639" y="0"/>
                  <a:pt x="187277" y="9322"/>
                  <a:pt x="219075" y="11972"/>
                </a:cubicBezTo>
                <a:cubicBezTo>
                  <a:pt x="263484" y="15673"/>
                  <a:pt x="307975" y="18322"/>
                  <a:pt x="352425" y="21497"/>
                </a:cubicBezTo>
                <a:cubicBezTo>
                  <a:pt x="373491" y="42563"/>
                  <a:pt x="386789" y="52125"/>
                  <a:pt x="400050" y="78647"/>
                </a:cubicBezTo>
                <a:cubicBezTo>
                  <a:pt x="404540" y="87627"/>
                  <a:pt x="406400" y="97697"/>
                  <a:pt x="409575" y="107222"/>
                </a:cubicBezTo>
                <a:cubicBezTo>
                  <a:pt x="407447" y="132758"/>
                  <a:pt x="409979" y="211190"/>
                  <a:pt x="390525" y="250097"/>
                </a:cubicBezTo>
                <a:cubicBezTo>
                  <a:pt x="373063" y="285022"/>
                  <a:pt x="352425" y="297722"/>
                  <a:pt x="314325" y="316772"/>
                </a:cubicBezTo>
                <a:cubicBezTo>
                  <a:pt x="301625" y="323122"/>
                  <a:pt x="287779" y="327569"/>
                  <a:pt x="276225" y="335822"/>
                </a:cubicBezTo>
                <a:cubicBezTo>
                  <a:pt x="265264" y="343652"/>
                  <a:pt x="259959" y="358926"/>
                  <a:pt x="247650" y="364397"/>
                </a:cubicBezTo>
                <a:cubicBezTo>
                  <a:pt x="230002" y="372241"/>
                  <a:pt x="209550" y="370747"/>
                  <a:pt x="190500" y="373922"/>
                </a:cubicBezTo>
                <a:cubicBezTo>
                  <a:pt x="152400" y="370747"/>
                  <a:pt x="112961" y="374900"/>
                  <a:pt x="76200" y="364397"/>
                </a:cubicBezTo>
                <a:cubicBezTo>
                  <a:pt x="65193" y="361252"/>
                  <a:pt x="65245" y="343917"/>
                  <a:pt x="57150" y="335822"/>
                </a:cubicBezTo>
                <a:cubicBezTo>
                  <a:pt x="49055" y="327727"/>
                  <a:pt x="38100" y="323122"/>
                  <a:pt x="28575" y="316772"/>
                </a:cubicBezTo>
                <a:cubicBezTo>
                  <a:pt x="18668" y="267235"/>
                  <a:pt x="17649" y="264805"/>
                  <a:pt x="9525" y="211997"/>
                </a:cubicBezTo>
                <a:cubicBezTo>
                  <a:pt x="6111" y="189807"/>
                  <a:pt x="0" y="145322"/>
                  <a:pt x="0" y="1453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715000" y="6172200"/>
            <a:ext cx="2595582" cy="369332"/>
          </a:xfrm>
          <a:prstGeom prst="rect">
            <a:avLst/>
          </a:prstGeom>
          <a:noFill/>
        </p:spPr>
        <p:txBody>
          <a:bodyPr wrap="none" rtlCol="0">
            <a:spAutoFit/>
          </a:bodyPr>
          <a:lstStyle/>
          <a:p>
            <a:r>
              <a:rPr lang="en-US" sz="1800" dirty="0" smtClean="0"/>
              <a:t>Dominated by clerics - </a:t>
            </a:r>
            <a:r>
              <a:rPr lang="en-US" sz="1800" dirty="0" err="1" smtClean="0"/>
              <a:t>mt</a:t>
            </a:r>
            <a:endParaRPr lang="en-US" sz="1800" dirty="0"/>
          </a:p>
        </p:txBody>
      </p:sp>
      <p:cxnSp>
        <p:nvCxnSpPr>
          <p:cNvPr id="16" name="Straight Arrow Connector 15"/>
          <p:cNvCxnSpPr>
            <a:endCxn id="13" idx="7"/>
          </p:cNvCxnSpPr>
          <p:nvPr/>
        </p:nvCxnSpPr>
        <p:spPr>
          <a:xfrm rot="10800000" flipV="1">
            <a:off x="5524500" y="6400800"/>
            <a:ext cx="3429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4614" y="152400"/>
            <a:ext cx="2439386" cy="338554"/>
          </a:xfrm>
          <a:prstGeom prst="rect">
            <a:avLst/>
          </a:prstGeom>
          <a:noFill/>
        </p:spPr>
        <p:txBody>
          <a:bodyPr wrap="none" rtlCol="0">
            <a:spAutoFit/>
          </a:bodyPr>
          <a:lstStyle/>
          <a:p>
            <a:r>
              <a:rPr lang="en-US" sz="1600" dirty="0" smtClean="0"/>
              <a:t>Illustration from Wikipedia</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34"/>
            <a:ext cx="7772400" cy="1143000"/>
          </a:xfrm>
        </p:spPr>
        <p:txBody>
          <a:bodyPr/>
          <a:lstStyle/>
          <a:p>
            <a:r>
              <a:rPr lang="en-US" dirty="0" smtClean="0"/>
              <a:t>Iran’s Supreme Leaders and Presidents</a:t>
            </a:r>
            <a:endParaRPr lang="en-US" dirty="0"/>
          </a:p>
        </p:txBody>
      </p:sp>
      <p:sp>
        <p:nvSpPr>
          <p:cNvPr id="9" name="TextBox 8"/>
          <p:cNvSpPr txBox="1"/>
          <p:nvPr/>
        </p:nvSpPr>
        <p:spPr>
          <a:xfrm>
            <a:off x="239794" y="1524000"/>
            <a:ext cx="3754554" cy="2739211"/>
          </a:xfrm>
          <a:prstGeom prst="rect">
            <a:avLst/>
          </a:prstGeom>
          <a:noFill/>
        </p:spPr>
        <p:txBody>
          <a:bodyPr wrap="none" rtlCol="0">
            <a:spAutoFit/>
          </a:bodyPr>
          <a:lstStyle/>
          <a:p>
            <a:r>
              <a:rPr lang="en-US" sz="2800" u="sng" dirty="0" smtClean="0"/>
              <a:t>Supreme Leaders</a:t>
            </a:r>
            <a:r>
              <a:rPr lang="en-US" sz="2800" dirty="0" smtClean="0"/>
              <a:t>:</a:t>
            </a:r>
          </a:p>
          <a:p>
            <a:endParaRPr lang="en-US" dirty="0"/>
          </a:p>
          <a:p>
            <a:r>
              <a:rPr lang="en-US" dirty="0" smtClean="0"/>
              <a:t>Ayatollah </a:t>
            </a:r>
            <a:r>
              <a:rPr lang="en-US" dirty="0" err="1" smtClean="0"/>
              <a:t>Ruhollah</a:t>
            </a:r>
            <a:endParaRPr lang="en-US" dirty="0" smtClean="0"/>
          </a:p>
          <a:p>
            <a:r>
              <a:rPr lang="en-US" dirty="0"/>
              <a:t> </a:t>
            </a:r>
            <a:r>
              <a:rPr lang="en-US" dirty="0" smtClean="0"/>
              <a:t>      Khomeini  1979 - 1989</a:t>
            </a:r>
          </a:p>
          <a:p>
            <a:endParaRPr lang="en-US" dirty="0"/>
          </a:p>
          <a:p>
            <a:endParaRPr lang="en-US" dirty="0" smtClean="0"/>
          </a:p>
          <a:p>
            <a:r>
              <a:rPr lang="en-US" dirty="0" smtClean="0"/>
              <a:t>Ali Khamenei 1989 - present</a:t>
            </a:r>
            <a:endParaRPr lang="en-US" dirty="0"/>
          </a:p>
        </p:txBody>
      </p:sp>
      <p:sp>
        <p:nvSpPr>
          <p:cNvPr id="10" name="TextBox 9"/>
          <p:cNvSpPr txBox="1"/>
          <p:nvPr/>
        </p:nvSpPr>
        <p:spPr>
          <a:xfrm>
            <a:off x="4495800" y="1561605"/>
            <a:ext cx="3405099" cy="4585871"/>
          </a:xfrm>
          <a:prstGeom prst="rect">
            <a:avLst/>
          </a:prstGeom>
          <a:noFill/>
        </p:spPr>
        <p:txBody>
          <a:bodyPr wrap="none" rtlCol="0">
            <a:spAutoFit/>
          </a:bodyPr>
          <a:lstStyle/>
          <a:p>
            <a:r>
              <a:rPr lang="en-US" sz="2800" u="sng" dirty="0" smtClean="0"/>
              <a:t>Presidents</a:t>
            </a:r>
            <a:r>
              <a:rPr lang="en-US" dirty="0" smtClean="0"/>
              <a:t>:</a:t>
            </a:r>
          </a:p>
          <a:p>
            <a:endParaRPr lang="en-US" dirty="0"/>
          </a:p>
          <a:p>
            <a:r>
              <a:rPr lang="en-US" dirty="0" err="1" smtClean="0"/>
              <a:t>Bani</a:t>
            </a:r>
            <a:r>
              <a:rPr lang="en-US" dirty="0" err="1"/>
              <a:t>s</a:t>
            </a:r>
            <a:r>
              <a:rPr lang="en-US" dirty="0" err="1" smtClean="0"/>
              <a:t>adr</a:t>
            </a:r>
            <a:r>
              <a:rPr lang="en-US" dirty="0" smtClean="0"/>
              <a:t>         1980-81</a:t>
            </a:r>
          </a:p>
          <a:p>
            <a:endParaRPr lang="en-US" dirty="0"/>
          </a:p>
          <a:p>
            <a:r>
              <a:rPr lang="en-US" dirty="0" smtClean="0"/>
              <a:t>Khamenei       1981-89</a:t>
            </a:r>
          </a:p>
          <a:p>
            <a:endParaRPr lang="en-US" dirty="0"/>
          </a:p>
          <a:p>
            <a:r>
              <a:rPr lang="en-US" dirty="0" smtClean="0"/>
              <a:t>Rafsanjani      1989-97</a:t>
            </a:r>
          </a:p>
          <a:p>
            <a:endParaRPr lang="en-US" dirty="0"/>
          </a:p>
          <a:p>
            <a:r>
              <a:rPr lang="en-US" dirty="0" smtClean="0"/>
              <a:t>Khatami          1997-2005</a:t>
            </a:r>
          </a:p>
          <a:p>
            <a:endParaRPr lang="en-US" dirty="0"/>
          </a:p>
          <a:p>
            <a:r>
              <a:rPr lang="en-US" dirty="0" smtClean="0"/>
              <a:t>Ahmadinejad  2005 -2013</a:t>
            </a:r>
          </a:p>
          <a:p>
            <a:r>
              <a:rPr lang="en-US" dirty="0" err="1" smtClean="0"/>
              <a:t>Rouhani</a:t>
            </a:r>
            <a:r>
              <a:rPr lang="en-US" dirty="0" smtClean="0"/>
              <a:t>          2013-</a:t>
            </a:r>
            <a:endParaRPr lang="en-US" dirty="0"/>
          </a:p>
        </p:txBody>
      </p:sp>
      <p:cxnSp>
        <p:nvCxnSpPr>
          <p:cNvPr id="12" name="Straight Connector 11"/>
          <p:cNvCxnSpPr/>
          <p:nvPr/>
        </p:nvCxnSpPr>
        <p:spPr>
          <a:xfrm>
            <a:off x="4191000" y="3962400"/>
            <a:ext cx="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2514600"/>
            <a:ext cx="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5420" y="6125181"/>
            <a:ext cx="7803739" cy="830997"/>
          </a:xfrm>
          <a:prstGeom prst="rect">
            <a:avLst/>
          </a:prstGeom>
          <a:noFill/>
        </p:spPr>
        <p:txBody>
          <a:bodyPr wrap="none" rtlCol="0">
            <a:spAutoFit/>
          </a:bodyPr>
          <a:lstStyle/>
          <a:p>
            <a:r>
              <a:rPr lang="en-US" dirty="0" smtClean="0"/>
              <a:t>The position of </a:t>
            </a:r>
            <a:r>
              <a:rPr lang="en-US" u="sng" dirty="0" smtClean="0"/>
              <a:t>Prime Minister</a:t>
            </a:r>
            <a:r>
              <a:rPr lang="en-US" dirty="0" smtClean="0"/>
              <a:t> of Iran was abolished in 1989;</a:t>
            </a:r>
          </a:p>
          <a:p>
            <a:r>
              <a:rPr lang="en-US" dirty="0"/>
              <a:t> </a:t>
            </a:r>
            <a:r>
              <a:rPr lang="en-US" dirty="0" smtClean="0"/>
              <a:t>its last occupant was Mir-</a:t>
            </a:r>
            <a:r>
              <a:rPr lang="en-US" dirty="0" err="1" smtClean="0"/>
              <a:t>Hossein</a:t>
            </a:r>
            <a:r>
              <a:rPr lang="en-US" dirty="0" smtClean="0"/>
              <a:t> </a:t>
            </a:r>
            <a:r>
              <a:rPr lang="en-US" dirty="0" err="1" smtClean="0"/>
              <a:t>Mousavi</a:t>
            </a:r>
            <a:r>
              <a:rPr lang="en-US" dirty="0" smtClean="0"/>
              <a:t>.</a:t>
            </a:r>
            <a:endParaRPr lang="en-US" dirty="0"/>
          </a:p>
        </p:txBody>
      </p:sp>
    </p:spTree>
    <p:extLst>
      <p:ext uri="{BB962C8B-B14F-4D97-AF65-F5344CB8AC3E}">
        <p14:creationId xmlns:p14="http://schemas.microsoft.com/office/powerpoint/2010/main" val="4266285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114800" y="304800"/>
            <a:ext cx="4038600" cy="762000"/>
          </a:xfrm>
        </p:spPr>
        <p:txBody>
          <a:bodyPr/>
          <a:lstStyle/>
          <a:p>
            <a:pPr eaLnBrk="1" hangingPunct="1"/>
            <a:r>
              <a:rPr lang="en-US" dirty="0" smtClean="0"/>
              <a:t>Ayatollah Ali Khamenei</a:t>
            </a:r>
          </a:p>
        </p:txBody>
      </p:sp>
      <p:pic>
        <p:nvPicPr>
          <p:cNvPr id="36867" name="Picture 3" descr="khamenei_body203"/>
          <p:cNvPicPr>
            <a:picLocks noChangeAspect="1" noChangeArrowheads="1"/>
          </p:cNvPicPr>
          <p:nvPr/>
        </p:nvPicPr>
        <p:blipFill>
          <a:blip r:embed="rId3" cstate="print"/>
          <a:srcRect/>
          <a:stretch>
            <a:fillRect/>
          </a:stretch>
        </p:blipFill>
        <p:spPr bwMode="auto">
          <a:xfrm>
            <a:off x="0" y="914400"/>
            <a:ext cx="3598863" cy="2692400"/>
          </a:xfrm>
          <a:prstGeom prst="rect">
            <a:avLst/>
          </a:prstGeom>
          <a:noFill/>
          <a:ln w="9525">
            <a:noFill/>
            <a:miter lim="800000"/>
            <a:headEnd/>
            <a:tailEnd/>
          </a:ln>
        </p:spPr>
      </p:pic>
      <p:sp>
        <p:nvSpPr>
          <p:cNvPr id="36868" name="Text Box 4"/>
          <p:cNvSpPr txBox="1">
            <a:spLocks noChangeArrowheads="1"/>
          </p:cNvSpPr>
          <p:nvPr/>
        </p:nvSpPr>
        <p:spPr bwMode="auto">
          <a:xfrm>
            <a:off x="3733800" y="1143000"/>
            <a:ext cx="5410200" cy="2830513"/>
          </a:xfrm>
          <a:prstGeom prst="rect">
            <a:avLst/>
          </a:prstGeom>
          <a:noFill/>
          <a:ln w="9525">
            <a:noFill/>
            <a:miter lim="800000"/>
            <a:headEnd/>
            <a:tailEnd/>
          </a:ln>
        </p:spPr>
        <p:txBody>
          <a:bodyPr>
            <a:spAutoFit/>
          </a:bodyPr>
          <a:lstStyle/>
          <a:p>
            <a:pPr>
              <a:spcBef>
                <a:spcPct val="50000"/>
              </a:spcBef>
            </a:pPr>
            <a:r>
              <a:rPr lang="en-US"/>
              <a:t>President 1981-1989</a:t>
            </a:r>
          </a:p>
          <a:p>
            <a:pPr>
              <a:spcBef>
                <a:spcPct val="50000"/>
              </a:spcBef>
            </a:pPr>
            <a:r>
              <a:rPr lang="en-US"/>
              <a:t>Supreme Leader 1989-</a:t>
            </a:r>
          </a:p>
          <a:p>
            <a:pPr>
              <a:spcBef>
                <a:spcPct val="50000"/>
              </a:spcBef>
            </a:pPr>
            <a:r>
              <a:rPr lang="en-US"/>
              <a:t>Iran’s spiritual leader and highest authority-- “Supreme Leader” or </a:t>
            </a:r>
            <a:r>
              <a:rPr lang="en-US">
                <a:cs typeface="Times New Roman" pitchFamily="18" charset="0"/>
              </a:rPr>
              <a:t>Leader of the Islamic Revolution (Wali Faqih</a:t>
            </a:r>
            <a:r>
              <a:rPr lang="en-US">
                <a:latin typeface="Verdana" pitchFamily="34" charset="0"/>
                <a:cs typeface="Times New Roman" pitchFamily="18" charset="0"/>
              </a:rPr>
              <a:t>)</a:t>
            </a:r>
          </a:p>
          <a:p>
            <a:pPr>
              <a:spcBef>
                <a:spcPct val="50000"/>
              </a:spcBef>
            </a:pPr>
            <a:r>
              <a:rPr lang="en-US">
                <a:latin typeface="Verdana" pitchFamily="34" charset="0"/>
                <a:cs typeface="Times New Roman" pitchFamily="18" charset="0"/>
              </a:rPr>
              <a:t> </a:t>
            </a:r>
            <a:r>
              <a:rPr lang="en-US"/>
              <a:t>Successor of Ayatollah Khomenei</a:t>
            </a:r>
          </a:p>
        </p:txBody>
      </p:sp>
      <p:sp>
        <p:nvSpPr>
          <p:cNvPr id="36869" name="Text Box 5"/>
          <p:cNvSpPr txBox="1">
            <a:spLocks noChangeArrowheads="1"/>
          </p:cNvSpPr>
          <p:nvPr/>
        </p:nvSpPr>
        <p:spPr bwMode="auto">
          <a:xfrm>
            <a:off x="111125" y="4191000"/>
            <a:ext cx="9101338" cy="2677656"/>
          </a:xfrm>
          <a:prstGeom prst="rect">
            <a:avLst/>
          </a:prstGeom>
          <a:noFill/>
          <a:ln w="9525">
            <a:noFill/>
            <a:miter lim="800000"/>
            <a:headEnd/>
            <a:tailEnd/>
          </a:ln>
        </p:spPr>
        <p:txBody>
          <a:bodyPr wrap="none">
            <a:spAutoFit/>
          </a:bodyPr>
          <a:lstStyle/>
          <a:p>
            <a:r>
              <a:rPr lang="en-US" dirty="0"/>
              <a:t>Viewed as “conservative,” hostile to US; opposed 2003 invasion of Iraq.</a:t>
            </a:r>
          </a:p>
          <a:p>
            <a:r>
              <a:rPr lang="en-US" dirty="0"/>
              <a:t>Critical of pro-reform student protests in mid-2003.</a:t>
            </a:r>
          </a:p>
          <a:p>
            <a:r>
              <a:rPr lang="en-US" dirty="0"/>
              <a:t>Some assert that he is absorbing control of the secular, non-religious</a:t>
            </a:r>
          </a:p>
          <a:p>
            <a:r>
              <a:rPr lang="en-US" dirty="0"/>
              <a:t>aspects of the country’s government</a:t>
            </a:r>
            <a:r>
              <a:rPr lang="en-US" dirty="0" smtClean="0"/>
              <a:t>.</a:t>
            </a:r>
          </a:p>
          <a:p>
            <a:endParaRPr lang="en-US" dirty="0" smtClean="0"/>
          </a:p>
          <a:p>
            <a:r>
              <a:rPr lang="en-US" dirty="0" smtClean="0"/>
              <a:t>Generally described as having favored </a:t>
            </a:r>
            <a:r>
              <a:rPr lang="en-US" dirty="0" err="1" smtClean="0"/>
              <a:t>Ahmadinejad</a:t>
            </a:r>
            <a:r>
              <a:rPr lang="en-US" dirty="0" smtClean="0"/>
              <a:t> over </a:t>
            </a:r>
            <a:r>
              <a:rPr lang="en-US" dirty="0" err="1" smtClean="0"/>
              <a:t>Mousavi</a:t>
            </a:r>
            <a:r>
              <a:rPr lang="en-US" dirty="0" smtClean="0"/>
              <a:t> in</a:t>
            </a:r>
          </a:p>
          <a:p>
            <a:r>
              <a:rPr lang="en-US" dirty="0" smtClean="0"/>
              <a:t>  2009 presidential election, but has since split with Ahmadinejad.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533400"/>
          </a:xfrm>
        </p:spPr>
        <p:txBody>
          <a:bodyPr/>
          <a:lstStyle/>
          <a:p>
            <a:r>
              <a:rPr lang="en-US" dirty="0" smtClean="0"/>
              <a:t>Iran’s political map</a:t>
            </a:r>
            <a:r>
              <a:rPr lang="en-US" sz="1600" dirty="0" smtClean="0"/>
              <a:t>,   </a:t>
            </a:r>
            <a:r>
              <a:rPr lang="en-US" sz="1600" dirty="0" err="1" smtClean="0"/>
              <a:t>Safshekan</a:t>
            </a:r>
            <a:r>
              <a:rPr lang="en-US" sz="1600" dirty="0" smtClean="0"/>
              <a:t> and </a:t>
            </a:r>
            <a:r>
              <a:rPr lang="en-US" sz="1600" dirty="0" err="1" smtClean="0"/>
              <a:t>Sabet</a:t>
            </a:r>
            <a:r>
              <a:rPr lang="en-US" sz="1600" dirty="0" smtClean="0"/>
              <a:t> (2010)</a:t>
            </a:r>
            <a:endParaRPr lang="en-US" sz="1600" dirty="0"/>
          </a:p>
        </p:txBody>
      </p:sp>
      <p:sp>
        <p:nvSpPr>
          <p:cNvPr id="3" name="TextBox 2"/>
          <p:cNvSpPr txBox="1"/>
          <p:nvPr/>
        </p:nvSpPr>
        <p:spPr>
          <a:xfrm>
            <a:off x="228600" y="838200"/>
            <a:ext cx="11457560" cy="8586966"/>
          </a:xfrm>
          <a:prstGeom prst="rect">
            <a:avLst/>
          </a:prstGeom>
          <a:noFill/>
        </p:spPr>
        <p:txBody>
          <a:bodyPr wrap="none" rtlCol="0">
            <a:spAutoFit/>
          </a:bodyPr>
          <a:lstStyle/>
          <a:p>
            <a:r>
              <a:rPr lang="en-US" sz="1600" dirty="0" smtClean="0"/>
              <a:t>                                            </a:t>
            </a:r>
            <a:r>
              <a:rPr lang="en-US" sz="1800" b="1" dirty="0" smtClean="0"/>
              <a:t>Islamic Revolutionary Party </a:t>
            </a:r>
            <a:r>
              <a:rPr lang="en-US" sz="1800" dirty="0" smtClean="0"/>
              <a:t>(under Ayatollah </a:t>
            </a:r>
            <a:r>
              <a:rPr lang="en-US" sz="1800" dirty="0" err="1" smtClean="0"/>
              <a:t>R.Khomeini</a:t>
            </a:r>
            <a:r>
              <a:rPr lang="en-US" sz="1800" dirty="0" smtClean="0"/>
              <a:t> – 1980s)</a:t>
            </a:r>
          </a:p>
          <a:p>
            <a:r>
              <a:rPr lang="en-US" sz="1600" dirty="0" smtClean="0"/>
              <a:t> </a:t>
            </a:r>
          </a:p>
          <a:p>
            <a:r>
              <a:rPr lang="en-US" sz="1600" dirty="0" smtClean="0"/>
              <a:t> </a:t>
            </a:r>
          </a:p>
          <a:p>
            <a:r>
              <a:rPr lang="en-US" sz="1600" dirty="0" smtClean="0"/>
              <a:t>                           Islamic Left                                            Islamic Right – dominated by clergy</a:t>
            </a:r>
          </a:p>
          <a:p>
            <a:r>
              <a:rPr lang="en-US" sz="1600" dirty="0" smtClean="0"/>
              <a:t>                           ‘</a:t>
            </a:r>
            <a:r>
              <a:rPr lang="en-US" sz="1600" b="1" dirty="0" smtClean="0">
                <a:solidFill>
                  <a:schemeClr val="accent2"/>
                </a:solidFill>
              </a:rPr>
              <a:t>Reformers</a:t>
            </a:r>
            <a:r>
              <a:rPr lang="en-US" sz="1600" dirty="0" smtClean="0"/>
              <a:t>’                                           ‘</a:t>
            </a:r>
            <a:r>
              <a:rPr lang="en-US" sz="1600" dirty="0" err="1" smtClean="0">
                <a:ln w="1905"/>
                <a:solidFill>
                  <a:srgbClr val="0070C0"/>
                </a:solidFill>
                <a:effectLst>
                  <a:innerShdw blurRad="69850" dist="43180" dir="5400000">
                    <a:srgbClr val="000000">
                      <a:alpha val="65000"/>
                    </a:srgbClr>
                  </a:innerShdw>
                </a:effectLst>
              </a:rPr>
              <a:t>Principalists</a:t>
            </a:r>
            <a:r>
              <a:rPr lang="en-US" sz="1600" dirty="0" smtClean="0"/>
              <a:t> ‘     [a.k.a. ’Conservatives’]</a:t>
            </a:r>
          </a:p>
          <a:p>
            <a:r>
              <a:rPr lang="en-US" sz="1600" dirty="0" smtClean="0"/>
              <a:t>Influence - in Parliament  (</a:t>
            </a:r>
            <a:r>
              <a:rPr lang="en-US" sz="1600" dirty="0" err="1" smtClean="0"/>
              <a:t>Majlis</a:t>
            </a:r>
            <a:r>
              <a:rPr lang="en-US" sz="1600" dirty="0" smtClean="0"/>
              <a:t>)                         Influence - in the executive branch               </a:t>
            </a:r>
          </a:p>
          <a:p>
            <a:r>
              <a:rPr lang="en-US" sz="1600" dirty="0" smtClean="0"/>
              <a:t>Policies:  </a:t>
            </a:r>
            <a:r>
              <a:rPr lang="en-US" sz="1600" dirty="0" smtClean="0">
                <a:solidFill>
                  <a:srgbClr val="FF0000"/>
                </a:solidFill>
              </a:rPr>
              <a:t>Populist </a:t>
            </a:r>
            <a:r>
              <a:rPr lang="en-US" sz="1600" dirty="0" smtClean="0"/>
              <a:t>                                                  Policies: </a:t>
            </a:r>
            <a:r>
              <a:rPr lang="en-US" sz="1600" dirty="0" smtClean="0">
                <a:solidFill>
                  <a:srgbClr val="FF0000"/>
                </a:solidFill>
              </a:rPr>
              <a:t>Laissez Faire</a:t>
            </a:r>
          </a:p>
          <a:p>
            <a:r>
              <a:rPr lang="en-US" sz="1600" dirty="0" smtClean="0"/>
              <a:t>                  </a:t>
            </a:r>
            <a:r>
              <a:rPr lang="en-US" sz="1600" dirty="0" smtClean="0">
                <a:solidFill>
                  <a:srgbClr val="FF0000"/>
                </a:solidFill>
              </a:rPr>
              <a:t>Socialist</a:t>
            </a:r>
            <a:r>
              <a:rPr lang="en-US" sz="1600" dirty="0" smtClean="0"/>
              <a:t>                                                        </a:t>
            </a:r>
            <a:r>
              <a:rPr lang="en-US" sz="1600" dirty="0" smtClean="0">
                <a:solidFill>
                  <a:srgbClr val="FF0000"/>
                </a:solidFill>
              </a:rPr>
              <a:t>Bazaar - Clergy  alliance </a:t>
            </a:r>
          </a:p>
          <a:p>
            <a:r>
              <a:rPr lang="en-US" sz="1600" dirty="0" smtClean="0"/>
              <a:t>                  </a:t>
            </a:r>
            <a:r>
              <a:rPr lang="en-US" sz="1600" dirty="0" smtClean="0">
                <a:solidFill>
                  <a:srgbClr val="FF0000"/>
                </a:solidFill>
              </a:rPr>
              <a:t>Ag Reform</a:t>
            </a:r>
            <a:r>
              <a:rPr lang="en-US" sz="1600" dirty="0" smtClean="0"/>
              <a:t>                                                    </a:t>
            </a:r>
            <a:r>
              <a:rPr lang="en-US" sz="1600" dirty="0" smtClean="0">
                <a:solidFill>
                  <a:srgbClr val="FF0000"/>
                </a:solidFill>
              </a:rPr>
              <a:t>Socially conservative</a:t>
            </a:r>
          </a:p>
          <a:p>
            <a:r>
              <a:rPr lang="en-US" sz="1600" dirty="0" smtClean="0"/>
              <a:t>                  </a:t>
            </a:r>
            <a:r>
              <a:rPr lang="en-US" sz="1600" dirty="0" smtClean="0">
                <a:solidFill>
                  <a:srgbClr val="FF0000"/>
                </a:solidFill>
              </a:rPr>
              <a:t>ISI</a:t>
            </a:r>
            <a:r>
              <a:rPr lang="en-US" sz="1600" dirty="0" smtClean="0"/>
              <a:t>                                                                 </a:t>
            </a:r>
            <a:r>
              <a:rPr lang="en-US" sz="1600" dirty="0" smtClean="0">
                <a:solidFill>
                  <a:srgbClr val="FF0000"/>
                </a:solidFill>
              </a:rPr>
              <a:t>Politically authoritarian</a:t>
            </a:r>
          </a:p>
          <a:p>
            <a:r>
              <a:rPr lang="en-US" sz="1600" dirty="0" smtClean="0"/>
              <a:t>                 </a:t>
            </a:r>
            <a:r>
              <a:rPr lang="en-US" sz="1600" dirty="0" smtClean="0">
                <a:solidFill>
                  <a:srgbClr val="FF0000"/>
                </a:solidFill>
              </a:rPr>
              <a:t>Anti-Imperialist</a:t>
            </a:r>
          </a:p>
          <a:p>
            <a:r>
              <a:rPr lang="en-US" sz="1600" dirty="0" smtClean="0"/>
              <a:t>                          </a:t>
            </a:r>
            <a:r>
              <a:rPr lang="en-US" sz="1600" dirty="0" err="1" smtClean="0"/>
              <a:t>Moussavi</a:t>
            </a:r>
            <a:r>
              <a:rPr lang="en-US" sz="1600" dirty="0" smtClean="0"/>
              <a:t>                                              </a:t>
            </a:r>
            <a:r>
              <a:rPr lang="en-US" sz="1600" dirty="0" err="1" smtClean="0"/>
              <a:t>Khamenei</a:t>
            </a:r>
            <a:endParaRPr lang="en-US" sz="1600" dirty="0" smtClean="0"/>
          </a:p>
          <a:p>
            <a:r>
              <a:rPr lang="en-US" sz="1600" dirty="0" smtClean="0"/>
              <a:t>                          </a:t>
            </a:r>
            <a:r>
              <a:rPr lang="en-US" sz="1600" dirty="0" err="1" smtClean="0"/>
              <a:t>Karrubi</a:t>
            </a:r>
            <a:endParaRPr lang="en-US" sz="1600" dirty="0" smtClean="0"/>
          </a:p>
          <a:p>
            <a:r>
              <a:rPr lang="en-US" sz="1600" dirty="0" smtClean="0"/>
              <a:t>               ‘Green Movement’</a:t>
            </a:r>
          </a:p>
          <a:p>
            <a:r>
              <a:rPr lang="en-US" sz="1600" dirty="0" smtClean="0"/>
              <a:t>                                                   </a:t>
            </a:r>
            <a:r>
              <a:rPr lang="en-US" sz="1600" b="1" dirty="0" smtClean="0"/>
              <a:t>Independent Clergy</a:t>
            </a:r>
            <a:r>
              <a:rPr lang="en-US" sz="1600" dirty="0" smtClean="0"/>
              <a:t>:                             ‘</a:t>
            </a:r>
            <a:r>
              <a:rPr lang="en-US" sz="1600" b="1" dirty="0" smtClean="0">
                <a:solidFill>
                  <a:schemeClr val="accent2"/>
                </a:solidFill>
              </a:rPr>
              <a:t>Neo-</a:t>
            </a:r>
            <a:r>
              <a:rPr lang="en-US" sz="1600" b="1" dirty="0" err="1" smtClean="0">
                <a:solidFill>
                  <a:schemeClr val="accent2"/>
                </a:solidFill>
              </a:rPr>
              <a:t>Principalists</a:t>
            </a:r>
            <a:r>
              <a:rPr lang="en-US" sz="1600" b="1" dirty="0" smtClean="0">
                <a:solidFill>
                  <a:schemeClr val="accent2"/>
                </a:solidFill>
              </a:rPr>
              <a:t>’</a:t>
            </a:r>
          </a:p>
          <a:p>
            <a:r>
              <a:rPr lang="en-US" sz="1600" dirty="0" smtClean="0"/>
              <a:t>                                                        Rafsanjani                                                led by </a:t>
            </a:r>
            <a:r>
              <a:rPr lang="en-US" sz="1600" dirty="0" err="1" smtClean="0"/>
              <a:t>Ahmadinejad</a:t>
            </a:r>
            <a:endParaRPr lang="en-US" sz="1600" dirty="0" smtClean="0"/>
          </a:p>
          <a:p>
            <a:r>
              <a:rPr lang="en-US" sz="1600" dirty="0" smtClean="0"/>
              <a:t>                                                        </a:t>
            </a:r>
            <a:r>
              <a:rPr lang="en-US" sz="1600" dirty="0" err="1" smtClean="0"/>
              <a:t>Sadeq</a:t>
            </a:r>
            <a:r>
              <a:rPr lang="en-US" sz="1600" dirty="0" smtClean="0"/>
              <a:t> </a:t>
            </a:r>
            <a:r>
              <a:rPr lang="en-US" sz="1600" dirty="0" err="1" smtClean="0"/>
              <a:t>Larijani</a:t>
            </a:r>
            <a:r>
              <a:rPr lang="en-US" sz="1600" dirty="0" smtClean="0"/>
              <a:t>                                          </a:t>
            </a:r>
            <a:r>
              <a:rPr lang="en-US" sz="1600" dirty="0" smtClean="0">
                <a:solidFill>
                  <a:srgbClr val="FF0000"/>
                </a:solidFill>
              </a:rPr>
              <a:t>linked with IRGC, </a:t>
            </a:r>
            <a:r>
              <a:rPr lang="en-US" sz="1600" dirty="0" err="1" smtClean="0">
                <a:solidFill>
                  <a:srgbClr val="FF0000"/>
                </a:solidFill>
              </a:rPr>
              <a:t>Bonyads</a:t>
            </a:r>
            <a:r>
              <a:rPr lang="en-US" sz="1600" dirty="0" smtClean="0">
                <a:solidFill>
                  <a:srgbClr val="FF0000"/>
                </a:solidFill>
              </a:rPr>
              <a:t>  </a:t>
            </a:r>
          </a:p>
          <a:p>
            <a:r>
              <a:rPr lang="en-US" sz="1600" dirty="0" smtClean="0"/>
              <a:t>                                                        </a:t>
            </a:r>
            <a:r>
              <a:rPr lang="en-US" sz="1600" dirty="0" err="1" smtClean="0"/>
              <a:t>Nadeq</a:t>
            </a:r>
            <a:r>
              <a:rPr lang="en-US" sz="1600" dirty="0" smtClean="0"/>
              <a:t> </a:t>
            </a:r>
            <a:r>
              <a:rPr lang="en-US" sz="1600" dirty="0" err="1" smtClean="0"/>
              <a:t>Nouri</a:t>
            </a:r>
            <a:r>
              <a:rPr lang="en-US" sz="1600" dirty="0" smtClean="0"/>
              <a:t>                                   Becoming anti-clerical, and militarizing -</a:t>
            </a:r>
          </a:p>
          <a:p>
            <a:r>
              <a:rPr lang="en-US" sz="1600" dirty="0" smtClean="0"/>
              <a:t>                                                            </a:t>
            </a:r>
            <a:r>
              <a:rPr lang="en-US" sz="1600" b="1" dirty="0" err="1" smtClean="0"/>
              <a:t>Rouhani</a:t>
            </a:r>
            <a:r>
              <a:rPr lang="en-US" sz="1600" dirty="0" smtClean="0"/>
              <a:t>(?)                                             hence </a:t>
            </a:r>
            <a:r>
              <a:rPr lang="en-US" sz="1600" b="1" dirty="0" smtClean="0">
                <a:solidFill>
                  <a:schemeClr val="accent1"/>
                </a:solidFill>
              </a:rPr>
              <a:t>Praetorian</a:t>
            </a:r>
            <a:endParaRPr lang="en-US" sz="1600" dirty="0" smtClean="0">
              <a:solidFill>
                <a:schemeClr val="accent1"/>
              </a:solidFill>
            </a:endParaRPr>
          </a:p>
          <a:p>
            <a:r>
              <a:rPr lang="en-US" sz="1600" dirty="0" smtClean="0"/>
              <a:t>                                                  Other Independents:                              Suggestion that there is an age factor,</a:t>
            </a:r>
          </a:p>
          <a:p>
            <a:r>
              <a:rPr lang="en-US" sz="1600" dirty="0" smtClean="0"/>
              <a:t>                                                        Ali </a:t>
            </a:r>
            <a:r>
              <a:rPr lang="en-US" sz="1600" dirty="0" err="1" smtClean="0"/>
              <a:t>Larijani</a:t>
            </a:r>
            <a:r>
              <a:rPr lang="en-US" sz="1600" dirty="0" smtClean="0"/>
              <a:t>                                             as these are younger, yearning</a:t>
            </a:r>
          </a:p>
          <a:p>
            <a:r>
              <a:rPr lang="en-US" sz="1600" dirty="0" smtClean="0"/>
              <a:t>                                                         </a:t>
            </a:r>
            <a:r>
              <a:rPr lang="en-US" sz="1600" dirty="0" err="1" smtClean="0"/>
              <a:t>Ghalibaf</a:t>
            </a:r>
            <a:r>
              <a:rPr lang="en-US" sz="1600" dirty="0" smtClean="0"/>
              <a:t>  (mayor of Tehran)                 for times of Khomeini.</a:t>
            </a:r>
          </a:p>
          <a:p>
            <a:r>
              <a:rPr lang="en-US" sz="1600" dirty="0" smtClean="0"/>
              <a:t>                                                                                                                Self-described as technocrats and pragmatists, </a:t>
            </a:r>
          </a:p>
          <a:p>
            <a:r>
              <a:rPr lang="en-US" sz="1600" dirty="0" smtClean="0"/>
              <a:t>                                                                                                                    Finding inspiration of Chinese model of nationalism</a:t>
            </a:r>
          </a:p>
          <a:p>
            <a:r>
              <a:rPr lang="en-US" sz="1600" dirty="0" smtClean="0"/>
              <a:t>                                                                                                                    and economic and tech. development.</a:t>
            </a:r>
          </a:p>
          <a:p>
            <a:r>
              <a:rPr lang="en-US" sz="1600" dirty="0" smtClean="0"/>
              <a:t>                                                                                                                              Follow Ayatollah </a:t>
            </a:r>
            <a:r>
              <a:rPr lang="en-US" sz="1600" dirty="0" err="1" smtClean="0"/>
              <a:t>Mesbah-Yazdi</a:t>
            </a:r>
            <a:r>
              <a:rPr lang="en-US" sz="1600" dirty="0" smtClean="0"/>
              <a:t>                                          </a:t>
            </a:r>
          </a:p>
          <a:p>
            <a:r>
              <a:rPr lang="en-US" dirty="0" smtClean="0"/>
              <a:t> </a:t>
            </a:r>
          </a:p>
          <a:p>
            <a:r>
              <a:rPr lang="en-US" dirty="0" smtClean="0"/>
              <a:t> </a:t>
            </a:r>
          </a:p>
          <a:p>
            <a:r>
              <a:rPr lang="en-US" dirty="0" smtClean="0"/>
              <a:t> </a:t>
            </a:r>
          </a:p>
          <a:p>
            <a:r>
              <a:rPr lang="en-US" dirty="0" smtClean="0"/>
              <a:t> </a:t>
            </a:r>
          </a:p>
          <a:p>
            <a:endParaRPr lang="en-US" dirty="0"/>
          </a:p>
        </p:txBody>
      </p:sp>
      <p:cxnSp>
        <p:nvCxnSpPr>
          <p:cNvPr id="5" name="Straight Arrow Connector 4"/>
          <p:cNvCxnSpPr/>
          <p:nvPr/>
        </p:nvCxnSpPr>
        <p:spPr>
          <a:xfrm rot="10800000" flipV="1">
            <a:off x="2590800" y="11430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10000" y="1143000"/>
            <a:ext cx="1676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3886200"/>
            <a:ext cx="1524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657600" y="3886200"/>
            <a:ext cx="1524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46758" y="1828800"/>
            <a:ext cx="253595" cy="338554"/>
          </a:xfrm>
          <a:prstGeom prst="rect">
            <a:avLst/>
          </a:prstGeom>
          <a:noFill/>
        </p:spPr>
        <p:txBody>
          <a:bodyPr wrap="none" lIns="91440" tIns="45720" rIns="91440" bIns="45720">
            <a:spAutoFit/>
          </a:bodyPr>
          <a:lstStyle/>
          <a:p>
            <a:pPr algn="ctr"/>
            <a:r>
              <a:rPr lang="en-US"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9800" y="152400"/>
            <a:ext cx="4267200" cy="1143000"/>
          </a:xfrm>
        </p:spPr>
        <p:txBody>
          <a:bodyPr/>
          <a:lstStyle/>
          <a:p>
            <a:pPr eaLnBrk="1" hangingPunct="1"/>
            <a:r>
              <a:rPr lang="en-US" dirty="0" smtClean="0"/>
              <a:t>Akbar </a:t>
            </a:r>
            <a:r>
              <a:rPr lang="en-US" dirty="0" err="1" smtClean="0"/>
              <a:t>Hashemi</a:t>
            </a:r>
            <a:r>
              <a:rPr lang="en-US" dirty="0" smtClean="0"/>
              <a:t> Rafsanjani</a:t>
            </a:r>
          </a:p>
        </p:txBody>
      </p:sp>
      <p:pic>
        <p:nvPicPr>
          <p:cNvPr id="34819" name="Picture 3" descr="rafsanjani_body"/>
          <p:cNvPicPr>
            <a:picLocks noChangeAspect="1" noChangeArrowheads="1"/>
          </p:cNvPicPr>
          <p:nvPr/>
        </p:nvPicPr>
        <p:blipFill>
          <a:blip r:embed="rId3" cstate="print"/>
          <a:srcRect/>
          <a:stretch>
            <a:fillRect/>
          </a:stretch>
        </p:blipFill>
        <p:spPr bwMode="auto">
          <a:xfrm>
            <a:off x="228600" y="1600200"/>
            <a:ext cx="3827463" cy="2863850"/>
          </a:xfrm>
          <a:prstGeom prst="rect">
            <a:avLst/>
          </a:prstGeom>
          <a:noFill/>
          <a:ln w="9525">
            <a:noFill/>
            <a:miter lim="800000"/>
            <a:headEnd/>
            <a:tailEnd/>
          </a:ln>
        </p:spPr>
      </p:pic>
      <p:sp>
        <p:nvSpPr>
          <p:cNvPr id="34820" name="Text Box 4"/>
          <p:cNvSpPr txBox="1">
            <a:spLocks noChangeArrowheads="1"/>
          </p:cNvSpPr>
          <p:nvPr/>
        </p:nvSpPr>
        <p:spPr bwMode="auto">
          <a:xfrm>
            <a:off x="4088720" y="1143000"/>
            <a:ext cx="5129930" cy="4893647"/>
          </a:xfrm>
          <a:prstGeom prst="rect">
            <a:avLst/>
          </a:prstGeom>
          <a:noFill/>
          <a:ln w="9525">
            <a:noFill/>
            <a:miter lim="800000"/>
            <a:headEnd/>
            <a:tailEnd/>
          </a:ln>
        </p:spPr>
        <p:txBody>
          <a:bodyPr wrap="none">
            <a:spAutoFit/>
          </a:bodyPr>
          <a:lstStyle/>
          <a:p>
            <a:r>
              <a:rPr lang="en-US" dirty="0"/>
              <a:t>President 1989-1997</a:t>
            </a:r>
          </a:p>
          <a:p>
            <a:endParaRPr lang="en-US" dirty="0"/>
          </a:p>
          <a:p>
            <a:r>
              <a:rPr lang="en-US" dirty="0"/>
              <a:t>Speaker of the </a:t>
            </a:r>
            <a:r>
              <a:rPr lang="en-US" dirty="0" err="1"/>
              <a:t>Majlis</a:t>
            </a:r>
            <a:r>
              <a:rPr lang="en-US" dirty="0"/>
              <a:t> 1980-89</a:t>
            </a:r>
          </a:p>
          <a:p>
            <a:endParaRPr lang="en-US" dirty="0" smtClean="0"/>
          </a:p>
          <a:p>
            <a:r>
              <a:rPr lang="en-US" dirty="0" smtClean="0"/>
              <a:t>Wealthy pistachio grower.</a:t>
            </a:r>
          </a:p>
          <a:p>
            <a:endParaRPr lang="en-US" dirty="0"/>
          </a:p>
          <a:p>
            <a:r>
              <a:rPr lang="en-US" dirty="0" smtClean="0"/>
              <a:t>Until recently was </a:t>
            </a:r>
            <a:r>
              <a:rPr lang="en-US" dirty="0"/>
              <a:t>President of the </a:t>
            </a:r>
            <a:endParaRPr lang="en-US" dirty="0" smtClean="0"/>
          </a:p>
          <a:p>
            <a:r>
              <a:rPr lang="en-US" dirty="0" smtClean="0"/>
              <a:t>Expediency</a:t>
            </a:r>
            <a:r>
              <a:rPr lang="en-US" dirty="0"/>
              <a:t> </a:t>
            </a:r>
            <a:r>
              <a:rPr lang="en-US" dirty="0" smtClean="0"/>
              <a:t>Council.</a:t>
            </a:r>
            <a:endParaRPr lang="en-US" dirty="0"/>
          </a:p>
          <a:p>
            <a:endParaRPr lang="en-US" dirty="0"/>
          </a:p>
          <a:p>
            <a:r>
              <a:rPr lang="en-US" dirty="0"/>
              <a:t>Had been seen as a “progressive;” but is</a:t>
            </a:r>
          </a:p>
          <a:p>
            <a:r>
              <a:rPr lang="en-US" dirty="0"/>
              <a:t>more traditional than </a:t>
            </a:r>
            <a:r>
              <a:rPr lang="en-US" dirty="0" err="1"/>
              <a:t>Khatami</a:t>
            </a:r>
            <a:r>
              <a:rPr lang="en-US" dirty="0"/>
              <a:t>.</a:t>
            </a:r>
          </a:p>
          <a:p>
            <a:endParaRPr lang="en-US" dirty="0"/>
          </a:p>
          <a:p>
            <a:r>
              <a:rPr lang="en-US" dirty="0"/>
              <a:t>Lost 2005 election to </a:t>
            </a:r>
            <a:r>
              <a:rPr lang="en-US" dirty="0" err="1"/>
              <a:t>Ahmadinejad</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14600" y="76200"/>
            <a:ext cx="3733800" cy="1143000"/>
          </a:xfrm>
        </p:spPr>
        <p:txBody>
          <a:bodyPr/>
          <a:lstStyle/>
          <a:p>
            <a:pPr eaLnBrk="1" hangingPunct="1"/>
            <a:r>
              <a:rPr lang="en-US" dirty="0" smtClean="0"/>
              <a:t>Mohammed Khatami</a:t>
            </a:r>
          </a:p>
        </p:txBody>
      </p:sp>
      <p:pic>
        <p:nvPicPr>
          <p:cNvPr id="35843" name="Picture 3" descr="khatami_m"/>
          <p:cNvPicPr>
            <a:picLocks noChangeAspect="1" noChangeArrowheads="1"/>
          </p:cNvPicPr>
          <p:nvPr/>
        </p:nvPicPr>
        <p:blipFill>
          <a:blip r:embed="rId3" cstate="print"/>
          <a:srcRect/>
          <a:stretch>
            <a:fillRect/>
          </a:stretch>
        </p:blipFill>
        <p:spPr bwMode="auto">
          <a:xfrm>
            <a:off x="228600" y="1752600"/>
            <a:ext cx="2460625" cy="3200400"/>
          </a:xfrm>
          <a:prstGeom prst="rect">
            <a:avLst/>
          </a:prstGeom>
          <a:noFill/>
          <a:ln w="9525">
            <a:noFill/>
            <a:miter lim="800000"/>
            <a:headEnd/>
            <a:tailEnd/>
          </a:ln>
        </p:spPr>
      </p:pic>
      <p:sp>
        <p:nvSpPr>
          <p:cNvPr id="35844" name="Text Box 4"/>
          <p:cNvSpPr txBox="1">
            <a:spLocks noChangeArrowheads="1"/>
          </p:cNvSpPr>
          <p:nvPr/>
        </p:nvSpPr>
        <p:spPr bwMode="auto">
          <a:xfrm>
            <a:off x="2819400" y="873249"/>
            <a:ext cx="6389121" cy="4893647"/>
          </a:xfrm>
          <a:prstGeom prst="rect">
            <a:avLst/>
          </a:prstGeom>
          <a:noFill/>
          <a:ln w="9525">
            <a:noFill/>
            <a:miter lim="800000"/>
            <a:headEnd/>
            <a:tailEnd/>
          </a:ln>
        </p:spPr>
        <p:txBody>
          <a:bodyPr wrap="none">
            <a:spAutoFit/>
          </a:bodyPr>
          <a:lstStyle/>
          <a:p>
            <a:r>
              <a:rPr lang="en-US" dirty="0"/>
              <a:t>Born 1943</a:t>
            </a:r>
          </a:p>
          <a:p>
            <a:r>
              <a:rPr lang="en-US" dirty="0"/>
              <a:t>President of Iran  1997-2005.</a:t>
            </a:r>
          </a:p>
          <a:p>
            <a:endParaRPr lang="en-US" dirty="0"/>
          </a:p>
          <a:p>
            <a:r>
              <a:rPr lang="en-US" dirty="0"/>
              <a:t>Father was an important religious leader; he</a:t>
            </a:r>
          </a:p>
          <a:p>
            <a:r>
              <a:rPr lang="en-US" dirty="0"/>
              <a:t>studied Islamic sciences in Qom.</a:t>
            </a:r>
          </a:p>
          <a:p>
            <a:r>
              <a:rPr lang="en-US" dirty="0"/>
              <a:t>Leader of Islamic Center of Hamburg, Germany</a:t>
            </a:r>
          </a:p>
          <a:p>
            <a:r>
              <a:rPr lang="en-US" dirty="0"/>
              <a:t>Returned to Iran after victory of Revolution.</a:t>
            </a:r>
          </a:p>
          <a:p>
            <a:r>
              <a:rPr lang="en-US" dirty="0"/>
              <a:t>Elected President in 1997, running as a </a:t>
            </a:r>
          </a:p>
          <a:p>
            <a:r>
              <a:rPr lang="en-US" dirty="0"/>
              <a:t>moderate reformist, working for slow, incremental</a:t>
            </a:r>
          </a:p>
          <a:p>
            <a:r>
              <a:rPr lang="en-US" dirty="0"/>
              <a:t>change. </a:t>
            </a:r>
            <a:r>
              <a:rPr lang="en-US" dirty="0" smtClean="0"/>
              <a:t>Efforts to establish link with US were </a:t>
            </a:r>
          </a:p>
          <a:p>
            <a:r>
              <a:rPr lang="en-US" dirty="0"/>
              <a:t>r</a:t>
            </a:r>
            <a:r>
              <a:rPr lang="en-US" dirty="0" smtClean="0"/>
              <a:t>ebuffed by Pres. Bush. Reform efforts were </a:t>
            </a:r>
            <a:r>
              <a:rPr lang="en-US" dirty="0"/>
              <a:t>not </a:t>
            </a:r>
            <a:endParaRPr lang="en-US" dirty="0" smtClean="0"/>
          </a:p>
          <a:p>
            <a:r>
              <a:rPr lang="en-US" dirty="0" smtClean="0"/>
              <a:t>very </a:t>
            </a:r>
            <a:r>
              <a:rPr lang="en-US" dirty="0"/>
              <a:t>successful, and </a:t>
            </a:r>
            <a:r>
              <a:rPr lang="en-US" dirty="0" smtClean="0"/>
              <a:t>he was succeeded </a:t>
            </a:r>
            <a:r>
              <a:rPr lang="en-US" dirty="0"/>
              <a:t>by a </a:t>
            </a:r>
            <a:endParaRPr lang="en-US" dirty="0" smtClean="0"/>
          </a:p>
          <a:p>
            <a:r>
              <a:rPr lang="en-US" dirty="0" smtClean="0"/>
              <a:t>fire-brand </a:t>
            </a:r>
            <a:r>
              <a:rPr lang="en-US" dirty="0"/>
              <a:t>populist.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324600" y="228600"/>
            <a:ext cx="2819400" cy="1447800"/>
          </a:xfrm>
        </p:spPr>
        <p:txBody>
          <a:bodyPr/>
          <a:lstStyle/>
          <a:p>
            <a:pPr eaLnBrk="1" hangingPunct="1"/>
            <a:r>
              <a:rPr lang="en-US" smtClean="0"/>
              <a:t>Iran: Topographical map</a:t>
            </a:r>
          </a:p>
        </p:txBody>
      </p:sp>
      <p:pic>
        <p:nvPicPr>
          <p:cNvPr id="6147" name="Picture 3" descr="iran1"/>
          <p:cNvPicPr>
            <a:picLocks noChangeAspect="1" noChangeArrowheads="1"/>
          </p:cNvPicPr>
          <p:nvPr/>
        </p:nvPicPr>
        <p:blipFill>
          <a:blip r:embed="rId3" cstate="print"/>
          <a:srcRect/>
          <a:stretch>
            <a:fillRect/>
          </a:stretch>
        </p:blipFill>
        <p:spPr bwMode="auto">
          <a:xfrm>
            <a:off x="304800" y="533400"/>
            <a:ext cx="6297613" cy="60674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0"/>
            <a:ext cx="4572000" cy="838200"/>
          </a:xfrm>
        </p:spPr>
        <p:txBody>
          <a:bodyPr/>
          <a:lstStyle/>
          <a:p>
            <a:pPr eaLnBrk="1" hangingPunct="1"/>
            <a:r>
              <a:rPr lang="en-US" dirty="0" smtClean="0"/>
              <a:t>Mahmud </a:t>
            </a:r>
            <a:r>
              <a:rPr lang="en-US" dirty="0" err="1" smtClean="0"/>
              <a:t>Ahmadinejad</a:t>
            </a:r>
            <a:endParaRPr lang="en-US" dirty="0" smtClean="0"/>
          </a:p>
        </p:txBody>
      </p:sp>
      <p:pic>
        <p:nvPicPr>
          <p:cNvPr id="37891" name="Picture 3" descr="ahmadinejad"/>
          <p:cNvPicPr>
            <a:picLocks noChangeAspect="1" noChangeArrowheads="1"/>
          </p:cNvPicPr>
          <p:nvPr/>
        </p:nvPicPr>
        <p:blipFill>
          <a:blip r:embed="rId3" cstate="print"/>
          <a:srcRect/>
          <a:stretch>
            <a:fillRect/>
          </a:stretch>
        </p:blipFill>
        <p:spPr bwMode="auto">
          <a:xfrm>
            <a:off x="533400" y="1066800"/>
            <a:ext cx="3213100" cy="4457700"/>
          </a:xfrm>
          <a:prstGeom prst="rect">
            <a:avLst/>
          </a:prstGeom>
          <a:noFill/>
          <a:ln w="9525">
            <a:noFill/>
            <a:miter lim="800000"/>
            <a:headEnd/>
            <a:tailEnd/>
          </a:ln>
        </p:spPr>
      </p:pic>
      <p:sp>
        <p:nvSpPr>
          <p:cNvPr id="37892" name="Text Box 4"/>
          <p:cNvSpPr txBox="1">
            <a:spLocks noChangeArrowheads="1"/>
          </p:cNvSpPr>
          <p:nvPr/>
        </p:nvSpPr>
        <p:spPr bwMode="auto">
          <a:xfrm>
            <a:off x="3886200" y="914400"/>
            <a:ext cx="5257800" cy="5632311"/>
          </a:xfrm>
          <a:prstGeom prst="rect">
            <a:avLst/>
          </a:prstGeom>
          <a:noFill/>
          <a:ln w="9525">
            <a:noFill/>
            <a:miter lim="800000"/>
            <a:headEnd/>
            <a:tailEnd/>
          </a:ln>
        </p:spPr>
        <p:txBody>
          <a:bodyPr wrap="square">
            <a:spAutoFit/>
          </a:bodyPr>
          <a:lstStyle/>
          <a:p>
            <a:r>
              <a:rPr lang="en-US" dirty="0"/>
              <a:t>Born 1956, son of a </a:t>
            </a:r>
            <a:r>
              <a:rPr lang="en-US" dirty="0" smtClean="0"/>
              <a:t>blacksmith. Raised </a:t>
            </a:r>
            <a:r>
              <a:rPr lang="en-US" dirty="0"/>
              <a:t>in </a:t>
            </a:r>
            <a:r>
              <a:rPr lang="en-US" dirty="0" smtClean="0"/>
              <a:t>Tehran. Has </a:t>
            </a:r>
            <a:r>
              <a:rPr lang="en-US" dirty="0"/>
              <a:t>a Ph.D. in engineering</a:t>
            </a:r>
          </a:p>
          <a:p>
            <a:r>
              <a:rPr lang="en-US" dirty="0"/>
              <a:t>Appointed Mayor of Tehran </a:t>
            </a:r>
            <a:r>
              <a:rPr lang="en-US" dirty="0" smtClean="0"/>
              <a:t>2003,</a:t>
            </a:r>
            <a:endParaRPr lang="en-US" dirty="0"/>
          </a:p>
          <a:p>
            <a:r>
              <a:rPr lang="en-US" dirty="0"/>
              <a:t>Elected President </a:t>
            </a:r>
            <a:r>
              <a:rPr lang="en-US" dirty="0" smtClean="0"/>
              <a:t>2005- 2013.</a:t>
            </a:r>
            <a:endParaRPr lang="en-US" dirty="0"/>
          </a:p>
          <a:p>
            <a:endParaRPr lang="en-US" dirty="0"/>
          </a:p>
          <a:p>
            <a:r>
              <a:rPr lang="en-US" dirty="0"/>
              <a:t>Described as a religious conservative,</a:t>
            </a:r>
          </a:p>
          <a:p>
            <a:r>
              <a:rPr lang="en-US" dirty="0"/>
              <a:t>and a populist. Campaign slogan was</a:t>
            </a:r>
          </a:p>
          <a:p>
            <a:r>
              <a:rPr lang="en-US" dirty="0"/>
              <a:t>“We shall put the fruits of oil wealth</a:t>
            </a:r>
          </a:p>
          <a:p>
            <a:r>
              <a:rPr lang="en-US" dirty="0"/>
              <a:t>on the ordinary person’s table.”</a:t>
            </a:r>
          </a:p>
          <a:p>
            <a:endParaRPr lang="en-US" dirty="0"/>
          </a:p>
          <a:p>
            <a:r>
              <a:rPr lang="en-US" dirty="0"/>
              <a:t>Known for making </a:t>
            </a:r>
            <a:r>
              <a:rPr lang="en-US" dirty="0" smtClean="0"/>
              <a:t>strong anti-Israel </a:t>
            </a:r>
            <a:r>
              <a:rPr lang="en-US" dirty="0"/>
              <a:t>and </a:t>
            </a:r>
            <a:r>
              <a:rPr lang="en-US" dirty="0" smtClean="0"/>
              <a:t>anti-American statements</a:t>
            </a:r>
            <a:r>
              <a:rPr lang="en-US" dirty="0"/>
              <a:t>. Suggestion that he </a:t>
            </a:r>
            <a:r>
              <a:rPr lang="en-US" dirty="0" smtClean="0"/>
              <a:t>strives for </a:t>
            </a:r>
            <a:r>
              <a:rPr lang="en-US" dirty="0"/>
              <a:t>independence from </a:t>
            </a:r>
            <a:r>
              <a:rPr lang="en-US" dirty="0" smtClean="0"/>
              <a:t>religious establishment, and that he lost to Khamenei the battle for influence.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68184"/>
            <a:ext cx="4038600" cy="798616"/>
          </a:xfrm>
        </p:spPr>
        <p:txBody>
          <a:bodyPr/>
          <a:lstStyle/>
          <a:p>
            <a:r>
              <a:rPr lang="en-US" dirty="0" smtClean="0"/>
              <a:t>Hassan </a:t>
            </a:r>
            <a:r>
              <a:rPr lang="en-US" dirty="0" err="1" smtClean="0"/>
              <a:t>Rouhani</a:t>
            </a:r>
            <a:r>
              <a:rPr lang="en-US" dirty="0" smtClean="0"/>
              <a:t>, 1948-</a:t>
            </a:r>
            <a:endParaRPr lang="en-US" dirty="0"/>
          </a:p>
        </p:txBody>
      </p:sp>
      <p:pic>
        <p:nvPicPr>
          <p:cNvPr id="72706" name="Picture 2" descr="Hassan Rouhani official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2895600" cy="3816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1676400"/>
            <a:ext cx="5334000" cy="2677656"/>
          </a:xfrm>
          <a:prstGeom prst="rect">
            <a:avLst/>
          </a:prstGeom>
          <a:noFill/>
        </p:spPr>
        <p:txBody>
          <a:bodyPr wrap="square" rtlCol="0">
            <a:spAutoFit/>
          </a:bodyPr>
          <a:lstStyle/>
          <a:p>
            <a:r>
              <a:rPr lang="en-US" dirty="0" smtClean="0"/>
              <a:t>Cleric with status of </a:t>
            </a:r>
            <a:r>
              <a:rPr lang="en-US" dirty="0" err="1" smtClean="0"/>
              <a:t>Mujtahid</a:t>
            </a:r>
            <a:r>
              <a:rPr lang="en-US" dirty="0" smtClean="0"/>
              <a:t>.</a:t>
            </a:r>
          </a:p>
          <a:p>
            <a:r>
              <a:rPr lang="en-US" dirty="0" smtClean="0"/>
              <a:t>Had been on the Assembly of Experts, a member of the Expediency Council; was</a:t>
            </a:r>
          </a:p>
          <a:p>
            <a:r>
              <a:rPr lang="en-US" dirty="0" smtClean="0"/>
              <a:t>Deputy speaker of the Parliament, and headed Iran’s nuclear negotiating team.</a:t>
            </a:r>
          </a:p>
          <a:p>
            <a:r>
              <a:rPr lang="en-US" dirty="0" smtClean="0"/>
              <a:t>Elected President in 2013.</a:t>
            </a:r>
          </a:p>
          <a:p>
            <a:r>
              <a:rPr lang="en-US" dirty="0" smtClean="0"/>
              <a:t>Viewed in the west as a moderate.</a:t>
            </a:r>
            <a:endParaRPr lang="en-US" dirty="0"/>
          </a:p>
        </p:txBody>
      </p:sp>
      <p:sp>
        <p:nvSpPr>
          <p:cNvPr id="6" name="TextBox 5"/>
          <p:cNvSpPr txBox="1"/>
          <p:nvPr/>
        </p:nvSpPr>
        <p:spPr>
          <a:xfrm>
            <a:off x="-4948" y="4354056"/>
            <a:ext cx="9015673" cy="1200329"/>
          </a:xfrm>
          <a:prstGeom prst="rect">
            <a:avLst/>
          </a:prstGeom>
          <a:noFill/>
        </p:spPr>
        <p:txBody>
          <a:bodyPr wrap="none" rtlCol="0">
            <a:spAutoFit/>
          </a:bodyPr>
          <a:lstStyle/>
          <a:p>
            <a:r>
              <a:rPr lang="en-US" dirty="0" smtClean="0"/>
              <a:t>Has facilitated beginning conversations between Iran, the US, </a:t>
            </a:r>
          </a:p>
          <a:p>
            <a:r>
              <a:rPr lang="en-US" dirty="0" smtClean="0"/>
              <a:t> and European powers, on nuclear energy, Syria, and many other topics. </a:t>
            </a:r>
          </a:p>
          <a:p>
            <a:endParaRPr lang="en-US" dirty="0"/>
          </a:p>
        </p:txBody>
      </p:sp>
    </p:spTree>
    <p:extLst>
      <p:ext uri="{BB962C8B-B14F-4D97-AF65-F5344CB8AC3E}">
        <p14:creationId xmlns:p14="http://schemas.microsoft.com/office/powerpoint/2010/main" val="3796366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Mullahs</a:t>
            </a:r>
          </a:p>
        </p:txBody>
      </p:sp>
      <p:pic>
        <p:nvPicPr>
          <p:cNvPr id="30723" name="Picture 3"/>
          <p:cNvPicPr>
            <a:picLocks noGrp="1" noChangeAspect="1" noChangeArrowheads="1"/>
          </p:cNvPicPr>
          <p:nvPr>
            <p:ph sz="half" idx="4294967295"/>
          </p:nvPr>
        </p:nvPicPr>
        <p:blipFill>
          <a:blip r:embed="rId3" cstate="print"/>
          <a:srcRect/>
          <a:stretch>
            <a:fillRect/>
          </a:stretch>
        </p:blipFill>
        <p:spPr>
          <a:xfrm>
            <a:off x="2209800" y="838200"/>
            <a:ext cx="6324600" cy="4910138"/>
          </a:xfrm>
          <a:noFill/>
        </p:spPr>
      </p:pic>
      <p:pic>
        <p:nvPicPr>
          <p:cNvPr id="30724" name="Picture 4"/>
          <p:cNvPicPr>
            <a:picLocks noGrp="1" noChangeAspect="1" noChangeArrowheads="1"/>
          </p:cNvPicPr>
          <p:nvPr>
            <p:ph sz="half" idx="4294967295"/>
          </p:nvPr>
        </p:nvPicPr>
        <p:blipFill>
          <a:blip r:embed="rId4" cstate="print"/>
          <a:srcRect/>
          <a:stretch>
            <a:fillRect/>
          </a:stretch>
        </p:blipFill>
        <p:spPr>
          <a:xfrm>
            <a:off x="0" y="5867400"/>
            <a:ext cx="2867025" cy="638175"/>
          </a:xfrm>
          <a:noFill/>
        </p:spPr>
      </p:pic>
    </p:spTree>
    <p:extLst>
      <p:ext uri="{BB962C8B-B14F-4D97-AF65-F5344CB8AC3E}">
        <p14:creationId xmlns:p14="http://schemas.microsoft.com/office/powerpoint/2010/main" val="2241537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4572000" cy="1143000"/>
          </a:xfrm>
        </p:spPr>
        <p:txBody>
          <a:bodyPr/>
          <a:lstStyle/>
          <a:p>
            <a:pPr eaLnBrk="1" hangingPunct="1"/>
            <a:r>
              <a:rPr lang="en-US" dirty="0" err="1" smtClean="0"/>
              <a:t>Bazaari</a:t>
            </a:r>
            <a:endParaRPr lang="en-US" dirty="0" smtClean="0"/>
          </a:p>
        </p:txBody>
      </p:sp>
      <p:pic>
        <p:nvPicPr>
          <p:cNvPr id="31747" name="Picture 3"/>
          <p:cNvPicPr>
            <a:picLocks noGrp="1" noChangeAspect="1" noChangeArrowheads="1"/>
          </p:cNvPicPr>
          <p:nvPr>
            <p:ph sz="half" idx="1"/>
          </p:nvPr>
        </p:nvPicPr>
        <p:blipFill>
          <a:blip r:embed="rId3" cstate="print"/>
          <a:srcRect/>
          <a:stretch>
            <a:fillRect/>
          </a:stretch>
        </p:blipFill>
        <p:spPr>
          <a:xfrm>
            <a:off x="609600" y="227667"/>
            <a:ext cx="7467600" cy="5978525"/>
          </a:xfrm>
          <a:noFill/>
        </p:spPr>
      </p:pic>
      <p:pic>
        <p:nvPicPr>
          <p:cNvPr id="31748" name="Picture 4"/>
          <p:cNvPicPr>
            <a:picLocks noGrp="1" noChangeAspect="1" noChangeArrowheads="1"/>
          </p:cNvPicPr>
          <p:nvPr>
            <p:ph sz="half" idx="2"/>
          </p:nvPr>
        </p:nvPicPr>
        <p:blipFill>
          <a:blip r:embed="rId4" cstate="print"/>
          <a:srcRect/>
          <a:stretch>
            <a:fillRect/>
          </a:stretch>
        </p:blipFill>
        <p:spPr>
          <a:xfrm>
            <a:off x="914400" y="6219825"/>
            <a:ext cx="2867025" cy="638175"/>
          </a:xfrm>
          <a:noFill/>
        </p:spPr>
      </p:pic>
      <p:sp>
        <p:nvSpPr>
          <p:cNvPr id="31749" name="TextBox 6"/>
          <p:cNvSpPr txBox="1">
            <a:spLocks noChangeArrowheads="1"/>
          </p:cNvSpPr>
          <p:nvPr/>
        </p:nvSpPr>
        <p:spPr bwMode="auto">
          <a:xfrm>
            <a:off x="4897325" y="4191000"/>
            <a:ext cx="4246675" cy="2308324"/>
          </a:xfrm>
          <a:prstGeom prst="rect">
            <a:avLst/>
          </a:prstGeom>
          <a:noFill/>
          <a:ln w="9525">
            <a:noFill/>
            <a:miter lim="800000"/>
            <a:headEnd/>
            <a:tailEnd/>
          </a:ln>
        </p:spPr>
        <p:txBody>
          <a:bodyPr wrap="none">
            <a:spAutoFit/>
          </a:bodyPr>
          <a:lstStyle/>
          <a:p>
            <a:r>
              <a:rPr lang="en-US" dirty="0"/>
              <a:t>May also want to control</a:t>
            </a:r>
          </a:p>
          <a:p>
            <a:r>
              <a:rPr lang="en-US" dirty="0"/>
              <a:t>trade, discourage diversification.</a:t>
            </a:r>
          </a:p>
          <a:p>
            <a:endParaRPr lang="en-US" dirty="0" smtClean="0"/>
          </a:p>
          <a:p>
            <a:r>
              <a:rPr lang="en-US" dirty="0" err="1" smtClean="0"/>
              <a:t>Nikou</a:t>
            </a:r>
            <a:r>
              <a:rPr lang="en-US" dirty="0" smtClean="0"/>
              <a:t> asserts that the Shah</a:t>
            </a:r>
          </a:p>
          <a:p>
            <a:r>
              <a:rPr lang="en-US" dirty="0"/>
              <a:t>w</a:t>
            </a:r>
            <a:r>
              <a:rPr lang="en-US" dirty="0" smtClean="0"/>
              <a:t>anted to replace them, and they</a:t>
            </a:r>
          </a:p>
          <a:p>
            <a:r>
              <a:rPr lang="en-US" dirty="0"/>
              <a:t>w</a:t>
            </a:r>
            <a:r>
              <a:rPr lang="en-US" dirty="0" smtClean="0"/>
              <a:t>ere active in his overthrow.</a:t>
            </a:r>
            <a:endParaRPr lang="en-US" dirty="0"/>
          </a:p>
        </p:txBody>
      </p:sp>
    </p:spTree>
    <p:extLst>
      <p:ext uri="{BB962C8B-B14F-4D97-AF65-F5344CB8AC3E}">
        <p14:creationId xmlns:p14="http://schemas.microsoft.com/office/powerpoint/2010/main" val="1012032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0" y="0"/>
            <a:ext cx="3581400" cy="1905000"/>
          </a:xfrm>
        </p:spPr>
        <p:txBody>
          <a:bodyPr/>
          <a:lstStyle/>
          <a:p>
            <a:pPr algn="l" eaLnBrk="1" hangingPunct="1"/>
            <a:r>
              <a:rPr lang="en-US" sz="2400" dirty="0" smtClean="0"/>
              <a:t>Iranian Women: </a:t>
            </a:r>
            <a:br>
              <a:rPr lang="en-US" sz="2400" dirty="0" smtClean="0"/>
            </a:br>
            <a:r>
              <a:rPr lang="en-US" sz="2400" dirty="0" smtClean="0"/>
              <a:t/>
            </a:r>
            <a:br>
              <a:rPr lang="en-US" sz="2400" dirty="0" smtClean="0"/>
            </a:br>
            <a:r>
              <a:rPr lang="en-US" sz="2400" dirty="0" smtClean="0"/>
              <a:t>Images from before and after the Islamic Revolution</a:t>
            </a:r>
          </a:p>
        </p:txBody>
      </p:sp>
      <p:pic>
        <p:nvPicPr>
          <p:cNvPr id="220163" name="Picture 3" descr="7beauties_7_nima_kiann_ballets_persans"/>
          <p:cNvPicPr>
            <a:picLocks noChangeAspect="1" noChangeArrowheads="1"/>
          </p:cNvPicPr>
          <p:nvPr/>
        </p:nvPicPr>
        <p:blipFill>
          <a:blip r:embed="rId3" cstate="print"/>
          <a:srcRect/>
          <a:stretch>
            <a:fillRect/>
          </a:stretch>
        </p:blipFill>
        <p:spPr bwMode="auto">
          <a:xfrm>
            <a:off x="0" y="2940050"/>
            <a:ext cx="5867400" cy="3917950"/>
          </a:xfrm>
          <a:prstGeom prst="rect">
            <a:avLst/>
          </a:prstGeom>
          <a:noFill/>
          <a:ln w="9525">
            <a:noFill/>
            <a:miter lim="800000"/>
            <a:headEnd/>
            <a:tailEnd/>
          </a:ln>
        </p:spPr>
      </p:pic>
      <p:pic>
        <p:nvPicPr>
          <p:cNvPr id="220164" name="Picture 4" descr="1979_Iran_Veil"/>
          <p:cNvPicPr>
            <a:picLocks noChangeAspect="1" noChangeArrowheads="1"/>
          </p:cNvPicPr>
          <p:nvPr/>
        </p:nvPicPr>
        <p:blipFill>
          <a:blip r:embed="rId4" cstate="print"/>
          <a:srcRect/>
          <a:stretch>
            <a:fillRect/>
          </a:stretch>
        </p:blipFill>
        <p:spPr bwMode="auto">
          <a:xfrm>
            <a:off x="5334000" y="0"/>
            <a:ext cx="3810000" cy="5003800"/>
          </a:xfrm>
          <a:prstGeom prst="rect">
            <a:avLst/>
          </a:prstGeom>
          <a:noFill/>
          <a:ln w="9525">
            <a:noFill/>
            <a:miter lim="800000"/>
            <a:headEnd/>
            <a:tailEnd/>
          </a:ln>
        </p:spPr>
      </p:pic>
      <p:sp>
        <p:nvSpPr>
          <p:cNvPr id="33797" name="Text Box 5"/>
          <p:cNvSpPr txBox="1">
            <a:spLocks noChangeArrowheads="1"/>
          </p:cNvSpPr>
          <p:nvPr/>
        </p:nvSpPr>
        <p:spPr bwMode="auto">
          <a:xfrm>
            <a:off x="6080125" y="5729288"/>
            <a:ext cx="2520950" cy="793750"/>
          </a:xfrm>
          <a:prstGeom prst="rect">
            <a:avLst/>
          </a:prstGeom>
          <a:noFill/>
          <a:ln w="9525">
            <a:noFill/>
            <a:miter lim="800000"/>
            <a:headEnd/>
            <a:tailEnd/>
          </a:ln>
        </p:spPr>
        <p:txBody>
          <a:bodyPr wrap="none">
            <a:spAutoFit/>
          </a:bodyPr>
          <a:lstStyle/>
          <a:p>
            <a:pPr>
              <a:spcBef>
                <a:spcPct val="30000"/>
              </a:spcBef>
            </a:pPr>
            <a:r>
              <a:rPr lang="en-US" sz="2000"/>
              <a:t>Pictures from web site </a:t>
            </a:r>
          </a:p>
          <a:p>
            <a:pPr>
              <a:spcBef>
                <a:spcPct val="30000"/>
              </a:spcBef>
            </a:pPr>
            <a:r>
              <a:rPr lang="en-US" sz="2000"/>
              <a:t>Iran -va-jahan</a:t>
            </a:r>
          </a:p>
        </p:txBody>
      </p:sp>
    </p:spTree>
    <p:extLst>
      <p:ext uri="{BB962C8B-B14F-4D97-AF65-F5344CB8AC3E}">
        <p14:creationId xmlns:p14="http://schemas.microsoft.com/office/powerpoint/2010/main" val="63171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0162"/>
                                        </p:tgtEl>
                                        <p:attrNameLst>
                                          <p:attrName>style.visibility</p:attrName>
                                        </p:attrNameLst>
                                      </p:cBhvr>
                                      <p:to>
                                        <p:strVal val="visible"/>
                                      </p:to>
                                    </p:set>
                                    <p:anim calcmode="lin" valueType="num">
                                      <p:cBhvr additive="base">
                                        <p:cTn id="7" dur="500" fill="hold"/>
                                        <p:tgtEl>
                                          <p:spTgt spid="220162"/>
                                        </p:tgtEl>
                                        <p:attrNameLst>
                                          <p:attrName>ppt_x</p:attrName>
                                        </p:attrNameLst>
                                      </p:cBhvr>
                                      <p:tavLst>
                                        <p:tav tm="0">
                                          <p:val>
                                            <p:strVal val="0-#ppt_w/2"/>
                                          </p:val>
                                        </p:tav>
                                        <p:tav tm="100000">
                                          <p:val>
                                            <p:strVal val="#ppt_x"/>
                                          </p:val>
                                        </p:tav>
                                      </p:tavLst>
                                    </p:anim>
                                    <p:anim calcmode="lin" valueType="num">
                                      <p:cBhvr additive="base">
                                        <p:cTn id="8" dur="500" fill="hold"/>
                                        <p:tgtEl>
                                          <p:spTgt spid="2201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7000"/>
                                  </p:stCondLst>
                                  <p:childTnLst>
                                    <p:set>
                                      <p:cBhvr>
                                        <p:cTn id="11" dur="1" fill="hold">
                                          <p:stCondLst>
                                            <p:cond delay="0"/>
                                          </p:stCondLst>
                                        </p:cTn>
                                        <p:tgtEl>
                                          <p:spTgt spid="220163"/>
                                        </p:tgtEl>
                                        <p:attrNameLst>
                                          <p:attrName>style.visibility</p:attrName>
                                        </p:attrNameLst>
                                      </p:cBhvr>
                                      <p:to>
                                        <p:strVal val="visible"/>
                                      </p:to>
                                    </p:set>
                                    <p:anim calcmode="lin" valueType="num">
                                      <p:cBhvr additive="base">
                                        <p:cTn id="12" dur="500" fill="hold"/>
                                        <p:tgtEl>
                                          <p:spTgt spid="220163"/>
                                        </p:tgtEl>
                                        <p:attrNameLst>
                                          <p:attrName>ppt_x</p:attrName>
                                        </p:attrNameLst>
                                      </p:cBhvr>
                                      <p:tavLst>
                                        <p:tav tm="0">
                                          <p:val>
                                            <p:strVal val="0-#ppt_w/2"/>
                                          </p:val>
                                        </p:tav>
                                        <p:tav tm="100000">
                                          <p:val>
                                            <p:strVal val="#ppt_x"/>
                                          </p:val>
                                        </p:tav>
                                      </p:tavLst>
                                    </p:anim>
                                    <p:anim calcmode="lin" valueType="num">
                                      <p:cBhvr additive="base">
                                        <p:cTn id="13" dur="500" fill="hold"/>
                                        <p:tgtEl>
                                          <p:spTgt spid="220163"/>
                                        </p:tgtEl>
                                        <p:attrNameLst>
                                          <p:attrName>ppt_y</p:attrName>
                                        </p:attrNameLst>
                                      </p:cBhvr>
                                      <p:tavLst>
                                        <p:tav tm="0">
                                          <p:val>
                                            <p:strVal val="#ppt_y"/>
                                          </p:val>
                                        </p:tav>
                                        <p:tav tm="100000">
                                          <p:val>
                                            <p:strVal val="#ppt_y"/>
                                          </p:val>
                                        </p:tav>
                                      </p:tavLst>
                                    </p:anim>
                                  </p:childTnLst>
                                </p:cTn>
                              </p:par>
                            </p:childTnLst>
                          </p:cTn>
                        </p:par>
                        <p:par>
                          <p:cTn id="14" fill="hold">
                            <p:stCondLst>
                              <p:cond delay="8000"/>
                            </p:stCondLst>
                            <p:childTnLst>
                              <p:par>
                                <p:cTn id="15" presetID="2" presetClass="entr" presetSubtype="2" fill="hold" nodeType="afterEffect">
                                  <p:stCondLst>
                                    <p:cond delay="10000"/>
                                  </p:stCondLst>
                                  <p:childTnLst>
                                    <p:set>
                                      <p:cBhvr>
                                        <p:cTn id="16" dur="1" fill="hold">
                                          <p:stCondLst>
                                            <p:cond delay="0"/>
                                          </p:stCondLst>
                                        </p:cTn>
                                        <p:tgtEl>
                                          <p:spTgt spid="220164"/>
                                        </p:tgtEl>
                                        <p:attrNameLst>
                                          <p:attrName>style.visibility</p:attrName>
                                        </p:attrNameLst>
                                      </p:cBhvr>
                                      <p:to>
                                        <p:strVal val="visible"/>
                                      </p:to>
                                    </p:set>
                                    <p:anim calcmode="lin" valueType="num">
                                      <p:cBhvr additive="base">
                                        <p:cTn id="17" dur="500" fill="hold"/>
                                        <p:tgtEl>
                                          <p:spTgt spid="220164"/>
                                        </p:tgtEl>
                                        <p:attrNameLst>
                                          <p:attrName>ppt_x</p:attrName>
                                        </p:attrNameLst>
                                      </p:cBhvr>
                                      <p:tavLst>
                                        <p:tav tm="0">
                                          <p:val>
                                            <p:strVal val="1+#ppt_w/2"/>
                                          </p:val>
                                        </p:tav>
                                        <p:tav tm="100000">
                                          <p:val>
                                            <p:strVal val="#ppt_x"/>
                                          </p:val>
                                        </p:tav>
                                      </p:tavLst>
                                    </p:anim>
                                    <p:anim calcmode="lin" valueType="num">
                                      <p:cBhvr additive="base">
                                        <p:cTn id="18" dur="500" fill="hold"/>
                                        <p:tgtEl>
                                          <p:spTgt spid="220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685800" y="0"/>
            <a:ext cx="8458200" cy="1143000"/>
          </a:xfrm>
        </p:spPr>
        <p:txBody>
          <a:bodyPr/>
          <a:lstStyle/>
          <a:p>
            <a:pPr eaLnBrk="1" hangingPunct="1"/>
            <a:r>
              <a:rPr lang="en-US" b="1" dirty="0" smtClean="0">
                <a:solidFill>
                  <a:schemeClr val="tx1"/>
                </a:solidFill>
              </a:rPr>
              <a:t>Analysis of IRI’s Economic Policies, and Results</a:t>
            </a:r>
            <a:r>
              <a:rPr lang="en-US" dirty="0" smtClean="0">
                <a:solidFill>
                  <a:schemeClr val="tx1"/>
                </a:solidFill>
              </a:rPr>
              <a:t>. (</a:t>
            </a:r>
            <a:r>
              <a:rPr lang="en-US" dirty="0" err="1" smtClean="0">
                <a:solidFill>
                  <a:schemeClr val="tx1"/>
                </a:solidFill>
              </a:rPr>
              <a:t>i</a:t>
            </a:r>
            <a:r>
              <a:rPr lang="en-US" dirty="0" smtClean="0">
                <a:solidFill>
                  <a:schemeClr val="tx1"/>
                </a:solidFill>
              </a:rPr>
              <a:t>)</a:t>
            </a:r>
          </a:p>
        </p:txBody>
      </p:sp>
      <p:sp>
        <p:nvSpPr>
          <p:cNvPr id="40963" name="Text Box 5"/>
          <p:cNvSpPr txBox="1">
            <a:spLocks noChangeArrowheads="1"/>
          </p:cNvSpPr>
          <p:nvPr/>
        </p:nvSpPr>
        <p:spPr bwMode="auto">
          <a:xfrm>
            <a:off x="0" y="990600"/>
            <a:ext cx="9144000" cy="6001643"/>
          </a:xfrm>
          <a:prstGeom prst="rect">
            <a:avLst/>
          </a:prstGeom>
          <a:noFill/>
          <a:ln w="9525">
            <a:noFill/>
            <a:miter lim="800000"/>
            <a:headEnd/>
            <a:tailEnd/>
          </a:ln>
        </p:spPr>
        <p:txBody>
          <a:bodyPr>
            <a:spAutoFit/>
          </a:bodyPr>
          <a:lstStyle/>
          <a:p>
            <a:r>
              <a:rPr lang="en-US" dirty="0"/>
              <a:t>Economic policies are difficult to judge in war economy of 1980s</a:t>
            </a:r>
          </a:p>
          <a:p>
            <a:r>
              <a:rPr lang="en-US" dirty="0"/>
              <a:t>Some food production is subsidized; consumption </a:t>
            </a:r>
            <a:r>
              <a:rPr lang="en-US" dirty="0" smtClean="0"/>
              <a:t>even more so</a:t>
            </a:r>
            <a:endParaRPr lang="en-US" dirty="0"/>
          </a:p>
          <a:p>
            <a:r>
              <a:rPr lang="en-US" dirty="0"/>
              <a:t>Slow Job Creation.</a:t>
            </a:r>
          </a:p>
          <a:p>
            <a:r>
              <a:rPr lang="en-US" dirty="0"/>
              <a:t>Poverty down.</a:t>
            </a:r>
          </a:p>
          <a:p>
            <a:r>
              <a:rPr lang="en-US" dirty="0"/>
              <a:t>Inflation increased, lots of price controls</a:t>
            </a:r>
          </a:p>
          <a:p>
            <a:r>
              <a:rPr lang="en-US" dirty="0"/>
              <a:t>Non-petroleum sector is growing, slowly.</a:t>
            </a:r>
          </a:p>
          <a:p>
            <a:r>
              <a:rPr lang="en-US" dirty="0"/>
              <a:t>Unsatisfactory investment and industrial growth.</a:t>
            </a:r>
          </a:p>
          <a:p>
            <a:r>
              <a:rPr lang="en-US" dirty="0" smtClean="0"/>
              <a:t>Little debt.</a:t>
            </a:r>
          </a:p>
          <a:p>
            <a:r>
              <a:rPr lang="en-US" dirty="0"/>
              <a:t>Islamic </a:t>
            </a:r>
            <a:r>
              <a:rPr lang="en-US" dirty="0" smtClean="0"/>
              <a:t>Banking </a:t>
            </a:r>
            <a:r>
              <a:rPr lang="en-US" dirty="0"/>
              <a:t>enforced, may be related to slow growth</a:t>
            </a:r>
          </a:p>
          <a:p>
            <a:r>
              <a:rPr lang="en-US" dirty="0" smtClean="0"/>
              <a:t>Inadequate </a:t>
            </a:r>
            <a:r>
              <a:rPr lang="en-US" dirty="0"/>
              <a:t>support for the national oil </a:t>
            </a:r>
            <a:r>
              <a:rPr lang="en-US" dirty="0" smtClean="0"/>
              <a:t>company. Oil </a:t>
            </a:r>
            <a:r>
              <a:rPr lang="en-US" dirty="0"/>
              <a:t>sector is weaker than before—overproduction, lack of maintenance, increased internal demand, no new reserves. Could use new FDI and explorations. </a:t>
            </a:r>
            <a:endParaRPr lang="en-US" dirty="0" smtClean="0"/>
          </a:p>
          <a:p>
            <a:r>
              <a:rPr lang="en-US" dirty="0" smtClean="0"/>
              <a:t>US-led </a:t>
            </a:r>
            <a:r>
              <a:rPr lang="en-US" dirty="0"/>
              <a:t>boycott has </a:t>
            </a:r>
            <a:r>
              <a:rPr lang="en-US" smtClean="0"/>
              <a:t>caused significant </a:t>
            </a:r>
            <a:r>
              <a:rPr lang="en-US" dirty="0" smtClean="0"/>
              <a:t>economic </a:t>
            </a:r>
            <a:r>
              <a:rPr lang="en-US" dirty="0"/>
              <a:t>pressure (against Japan and India on oil and gas, </a:t>
            </a:r>
            <a:r>
              <a:rPr lang="en-US" smtClean="0"/>
              <a:t>trade &amp; </a:t>
            </a:r>
            <a:r>
              <a:rPr lang="en-US" dirty="0"/>
              <a:t>financial pressure). </a:t>
            </a:r>
            <a:endParaRPr lang="en-US" dirty="0" smtClean="0"/>
          </a:p>
          <a:p>
            <a:r>
              <a:rPr lang="en-US" dirty="0" smtClean="0"/>
              <a:t>Oil </a:t>
            </a:r>
            <a:r>
              <a:rPr lang="en-US" dirty="0"/>
              <a:t>consumption is subsidized-one of the cheapest in world. </a:t>
            </a:r>
          </a:p>
          <a:p>
            <a:r>
              <a:rPr lang="en-US" dirty="0"/>
              <a:t>Some assert that clergy is keeping </a:t>
            </a:r>
            <a:r>
              <a:rPr lang="en-US" dirty="0" smtClean="0"/>
              <a:t>significant benefits from oil sector.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685800" y="381000"/>
            <a:ext cx="7772400" cy="609600"/>
          </a:xfrm>
        </p:spPr>
        <p:txBody>
          <a:bodyPr/>
          <a:lstStyle/>
          <a:p>
            <a:pPr eaLnBrk="1" hangingPunct="1"/>
            <a:r>
              <a:rPr lang="en-US" sz="2400" b="1" dirty="0" smtClean="0">
                <a:solidFill>
                  <a:schemeClr val="tx1"/>
                </a:solidFill>
              </a:rPr>
              <a:t>Analysis of IRI’s Economic Policies and Results</a:t>
            </a:r>
            <a:r>
              <a:rPr lang="en-US" sz="2400" dirty="0" smtClean="0">
                <a:solidFill>
                  <a:schemeClr val="tx1"/>
                </a:solidFill>
              </a:rPr>
              <a:t>. (ii)</a:t>
            </a:r>
            <a:endParaRPr lang="en-US" sz="2000" dirty="0" smtClean="0"/>
          </a:p>
        </p:txBody>
      </p:sp>
      <p:sp>
        <p:nvSpPr>
          <p:cNvPr id="41987" name="Text Box 5"/>
          <p:cNvSpPr txBox="1">
            <a:spLocks noChangeArrowheads="1"/>
          </p:cNvSpPr>
          <p:nvPr/>
        </p:nvSpPr>
        <p:spPr bwMode="auto">
          <a:xfrm>
            <a:off x="0" y="990600"/>
            <a:ext cx="9144000" cy="6001643"/>
          </a:xfrm>
          <a:prstGeom prst="rect">
            <a:avLst/>
          </a:prstGeom>
          <a:noFill/>
          <a:ln w="9525">
            <a:noFill/>
            <a:miter lim="800000"/>
            <a:headEnd/>
            <a:tailEnd/>
          </a:ln>
        </p:spPr>
        <p:txBody>
          <a:bodyPr>
            <a:spAutoFit/>
          </a:bodyPr>
          <a:lstStyle/>
          <a:p>
            <a:r>
              <a:rPr lang="en-US" dirty="0" err="1"/>
              <a:t>Nomani</a:t>
            </a:r>
            <a:r>
              <a:rPr lang="en-US" dirty="0"/>
              <a:t> &amp; </a:t>
            </a:r>
            <a:r>
              <a:rPr lang="en-US" dirty="0" err="1"/>
              <a:t>Behdad</a:t>
            </a:r>
            <a:r>
              <a:rPr lang="en-US" dirty="0"/>
              <a:t> (p. 34-36) </a:t>
            </a:r>
            <a:r>
              <a:rPr lang="en-US" b="1" i="1" dirty="0"/>
              <a:t>structural involution</a:t>
            </a:r>
            <a:r>
              <a:rPr lang="en-US" dirty="0"/>
              <a:t>: More than a decline in output and deindustrialization, but a ‘shriveling of capitalist relations of production, the expansion of petty commodity production with gargantuan increase in redundant service employment… obstructing the </a:t>
            </a:r>
            <a:r>
              <a:rPr lang="en-US" dirty="0" err="1" smtClean="0"/>
              <a:t>accummulation</a:t>
            </a:r>
            <a:r>
              <a:rPr lang="en-US" dirty="0" smtClean="0"/>
              <a:t> </a:t>
            </a:r>
            <a:r>
              <a:rPr lang="en-US" dirty="0"/>
              <a:t>process</a:t>
            </a:r>
            <a:r>
              <a:rPr lang="en-US" dirty="0" smtClean="0"/>
              <a:t>.</a:t>
            </a:r>
            <a:endParaRPr lang="en-US" dirty="0"/>
          </a:p>
          <a:p>
            <a:r>
              <a:rPr lang="en-US" dirty="0"/>
              <a:t>Resulting from the “fervent search for a populist-statist Islamic utopia” 1980-88. Followed by a period of economic restructuring, a la IMF and World Bank. Bloated state economic sector. Multiple exchange rates were eventually unified. </a:t>
            </a:r>
          </a:p>
          <a:p>
            <a:endParaRPr lang="en-US" dirty="0" smtClean="0"/>
          </a:p>
          <a:p>
            <a:r>
              <a:rPr lang="en-US" dirty="0" err="1" smtClean="0"/>
              <a:t>Ghadar</a:t>
            </a:r>
            <a:r>
              <a:rPr lang="en-US" dirty="0" smtClean="0"/>
              <a:t> and many others criticize ‘economic coup’ by </a:t>
            </a:r>
            <a:r>
              <a:rPr lang="en-US" dirty="0" err="1" smtClean="0"/>
              <a:t>Bonyads</a:t>
            </a:r>
            <a:r>
              <a:rPr lang="en-US" dirty="0" smtClean="0"/>
              <a:t>, IRGC.</a:t>
            </a:r>
          </a:p>
          <a:p>
            <a:endParaRPr lang="en-US" dirty="0"/>
          </a:p>
          <a:p>
            <a:r>
              <a:rPr lang="en-US" dirty="0" err="1"/>
              <a:t>Karshenas</a:t>
            </a:r>
            <a:r>
              <a:rPr lang="en-US" dirty="0"/>
              <a:t> and </a:t>
            </a:r>
            <a:r>
              <a:rPr lang="en-US" dirty="0" err="1"/>
              <a:t>Pesaran</a:t>
            </a:r>
            <a:r>
              <a:rPr lang="en-US" dirty="0"/>
              <a:t> emphasize negative effects of exchange rate controls. Need for planning but inability. </a:t>
            </a:r>
            <a:r>
              <a:rPr lang="en-US" dirty="0" smtClean="0"/>
              <a:t>Inflexible </a:t>
            </a:r>
            <a:r>
              <a:rPr lang="en-US" dirty="0"/>
              <a:t>fiscal machinery of Shah’s era. Exhaustion of Shah’s ISI, especially in context of Dutch disease. </a:t>
            </a:r>
            <a:r>
              <a:rPr lang="en-US" dirty="0" err="1"/>
              <a:t>Rentier</a:t>
            </a:r>
            <a:r>
              <a:rPr lang="en-US" dirty="0"/>
              <a:t> nature. Inability of export oriented sector to develop.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685801" y="0"/>
            <a:ext cx="7772400" cy="914400"/>
          </a:xfrm>
        </p:spPr>
        <p:txBody>
          <a:bodyPr/>
          <a:lstStyle/>
          <a:p>
            <a:pPr eaLnBrk="1" hangingPunct="1"/>
            <a:r>
              <a:rPr lang="en-US" sz="2400" b="1" dirty="0" smtClean="0">
                <a:solidFill>
                  <a:schemeClr val="tx1"/>
                </a:solidFill>
              </a:rPr>
              <a:t>Analysis of IRI’s Economic Policies and Results</a:t>
            </a:r>
            <a:r>
              <a:rPr lang="en-US" sz="2400" dirty="0" smtClean="0">
                <a:solidFill>
                  <a:schemeClr val="tx1"/>
                </a:solidFill>
              </a:rPr>
              <a:t>. (iii)</a:t>
            </a:r>
            <a:endParaRPr lang="en-US" sz="2400" dirty="0" smtClean="0"/>
          </a:p>
        </p:txBody>
      </p:sp>
      <p:sp>
        <p:nvSpPr>
          <p:cNvPr id="43011" name="Text Box 5"/>
          <p:cNvSpPr txBox="1">
            <a:spLocks noChangeArrowheads="1"/>
          </p:cNvSpPr>
          <p:nvPr/>
        </p:nvSpPr>
        <p:spPr bwMode="auto">
          <a:xfrm>
            <a:off x="-31668" y="838200"/>
            <a:ext cx="9144000" cy="6124754"/>
          </a:xfrm>
          <a:prstGeom prst="rect">
            <a:avLst/>
          </a:prstGeom>
          <a:noFill/>
          <a:ln w="9525">
            <a:noFill/>
            <a:miter lim="800000"/>
            <a:headEnd/>
            <a:tailEnd/>
          </a:ln>
        </p:spPr>
        <p:txBody>
          <a:bodyPr wrap="square">
            <a:spAutoFit/>
          </a:bodyPr>
          <a:lstStyle/>
          <a:p>
            <a:r>
              <a:rPr lang="en-US" sz="2000" u="sng" dirty="0"/>
              <a:t>Land Reform</a:t>
            </a:r>
            <a:r>
              <a:rPr lang="en-US" sz="2000" dirty="0"/>
              <a:t>: Major mobilizations of peasants by “radicals”, opposed to return of land taken by Shah. Issues were “dead land”, land acquired unjustly (but centuries earlier), inefficient, large holdings shared out. 1982 after many debates, law passed. Rejected in 1983 by </a:t>
            </a:r>
            <a:r>
              <a:rPr lang="en-US" sz="2000" dirty="0" smtClean="0"/>
              <a:t>the Council </a:t>
            </a:r>
            <a:r>
              <a:rPr lang="en-US" sz="2000" dirty="0"/>
              <a:t>of Guardians. Reconsidered a milder version in 1985, also rejected. </a:t>
            </a:r>
            <a:r>
              <a:rPr lang="en-US" sz="2000" dirty="0" smtClean="0"/>
              <a:t>  </a:t>
            </a:r>
            <a:r>
              <a:rPr lang="en-US" sz="2000" dirty="0"/>
              <a:t>In 1986 an even milder version was </a:t>
            </a:r>
            <a:r>
              <a:rPr lang="en-US" sz="2000" dirty="0" smtClean="0"/>
              <a:t>finally accepted</a:t>
            </a:r>
            <a:r>
              <a:rPr lang="en-US" sz="2000" dirty="0"/>
              <a:t>. </a:t>
            </a:r>
          </a:p>
          <a:p>
            <a:r>
              <a:rPr lang="en-US" sz="2000" dirty="0"/>
              <a:t>In those votes, the clerics did not vote </a:t>
            </a:r>
            <a:r>
              <a:rPr lang="en-US" sz="2000" dirty="0" smtClean="0"/>
              <a:t>uniformly; </a:t>
            </a:r>
            <a:r>
              <a:rPr lang="en-US" sz="2000" dirty="0"/>
              <a:t>some </a:t>
            </a:r>
            <a:r>
              <a:rPr lang="en-US" sz="2000" dirty="0" smtClean="0"/>
              <a:t>observers view opposition by the clerics as protecting their </a:t>
            </a:r>
            <a:r>
              <a:rPr lang="en-US" sz="2000" dirty="0"/>
              <a:t>own self-interest.</a:t>
            </a:r>
          </a:p>
          <a:p>
            <a:endParaRPr lang="en-US" sz="2000" dirty="0"/>
          </a:p>
          <a:p>
            <a:r>
              <a:rPr lang="en-US" sz="2000" dirty="0" err="1"/>
              <a:t>Shakoori</a:t>
            </a:r>
            <a:r>
              <a:rPr lang="en-US" sz="2000" dirty="0"/>
              <a:t> describes creation of IRI’s Ministry of Jihad, Village Councils, cooperatives. Concludes (p. 98) “..most agricultural and rural policies initiated after the revolution were politically motivated, and once the short-term political objectives had been attained most projects, such as the service centers, the village councils, the provisions laid down in the Land Reform Act and even the </a:t>
            </a:r>
            <a:r>
              <a:rPr lang="en-US" sz="2000" i="1" dirty="0" err="1"/>
              <a:t>mosha</a:t>
            </a:r>
            <a:r>
              <a:rPr lang="en-US" sz="2000" dirty="0"/>
              <a:t> cooperatives were either abandoned or left to fade away.”</a:t>
            </a:r>
          </a:p>
          <a:p>
            <a:endParaRPr lang="en-US" dirty="0"/>
          </a:p>
          <a:p>
            <a:r>
              <a:rPr lang="en-US" sz="2000" dirty="0" smtClean="0"/>
              <a:t>Subsequently, stability </a:t>
            </a:r>
            <a:r>
              <a:rPr lang="en-US" sz="2000" dirty="0"/>
              <a:t>of (private) land tenure has led to increased </a:t>
            </a:r>
            <a:r>
              <a:rPr lang="en-US" sz="2000" dirty="0" err="1" smtClean="0"/>
              <a:t>ag</a:t>
            </a:r>
            <a:r>
              <a:rPr lang="en-US" sz="2000" dirty="0" smtClean="0"/>
              <a:t>. production</a:t>
            </a:r>
            <a:r>
              <a:rPr lang="en-US" dirty="0" smtClean="0"/>
              <a:t>.</a:t>
            </a:r>
          </a:p>
          <a:p>
            <a:endParaRPr lang="en-US" sz="2000" dirty="0" smtClean="0"/>
          </a:p>
          <a:p>
            <a:r>
              <a:rPr lang="en-US" sz="2000" dirty="0" err="1" smtClean="0"/>
              <a:t>mt</a:t>
            </a:r>
            <a:r>
              <a:rPr lang="en-US" sz="2000" dirty="0" smtClean="0"/>
              <a:t> has not seen an analysis of the impact of the US led boycott.</a:t>
            </a:r>
            <a:endParaRPr lang="en-US" sz="2000"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792163"/>
          </a:xfrm>
        </p:spPr>
        <p:txBody>
          <a:bodyPr/>
          <a:lstStyle/>
          <a:p>
            <a:r>
              <a:rPr lang="en-US" b="1" dirty="0" smtClean="0"/>
              <a:t>Iran’s Plan to Phase Out Subsidies Brings Frenzied Debate </a:t>
            </a:r>
            <a:endParaRPr lang="en-US" dirty="0" smtClean="0"/>
          </a:p>
        </p:txBody>
      </p:sp>
      <p:sp>
        <p:nvSpPr>
          <p:cNvPr id="44035" name="TextBox 2"/>
          <p:cNvSpPr txBox="1">
            <a:spLocks noChangeArrowheads="1"/>
          </p:cNvSpPr>
          <p:nvPr/>
        </p:nvSpPr>
        <p:spPr bwMode="auto">
          <a:xfrm>
            <a:off x="0" y="609600"/>
            <a:ext cx="20571272" cy="6955750"/>
          </a:xfrm>
          <a:prstGeom prst="rect">
            <a:avLst/>
          </a:prstGeom>
          <a:noFill/>
          <a:ln w="9525">
            <a:noFill/>
            <a:miter lim="800000"/>
            <a:headEnd/>
            <a:tailEnd/>
          </a:ln>
        </p:spPr>
        <p:txBody>
          <a:bodyPr wrap="none">
            <a:spAutoFit/>
          </a:bodyPr>
          <a:lstStyle/>
          <a:p>
            <a:r>
              <a:rPr lang="en-US" dirty="0"/>
              <a:t>December 2, 2009</a:t>
            </a:r>
          </a:p>
          <a:p>
            <a:r>
              <a:rPr lang="en-US" sz="1800" i="1" dirty="0"/>
              <a:t>New York Times </a:t>
            </a:r>
            <a:r>
              <a:rPr lang="en-US" sz="1800" dirty="0"/>
              <a:t>By ROBERT F. WORTH</a:t>
            </a:r>
          </a:p>
          <a:p>
            <a:endParaRPr lang="en-US" dirty="0"/>
          </a:p>
          <a:p>
            <a:r>
              <a:rPr lang="en-US" sz="2000" dirty="0"/>
              <a:t>BEIRUT, Lebanon — The outside world may be focused on </a:t>
            </a:r>
            <a:r>
              <a:rPr lang="en-US" sz="2000" dirty="0">
                <a:hlinkClick r:id="rId3" tooltip="More news and information about Iran."/>
              </a:rPr>
              <a:t>Iran</a:t>
            </a:r>
            <a:r>
              <a:rPr lang="en-US" sz="2000" dirty="0"/>
              <a:t>’s intensifying </a:t>
            </a:r>
          </a:p>
          <a:p>
            <a:r>
              <a:rPr lang="en-US" sz="2000" dirty="0"/>
              <a:t>confrontation with the West over its nuclear program. But at home, Iranians are </a:t>
            </a:r>
          </a:p>
          <a:p>
            <a:r>
              <a:rPr lang="en-US" sz="2000" dirty="0"/>
              <a:t>more concerned with an ambitious and risky new effort to overhaul the country’s </a:t>
            </a:r>
          </a:p>
          <a:p>
            <a:r>
              <a:rPr lang="en-US" sz="2000" dirty="0"/>
              <a:t>troubled economy. </a:t>
            </a:r>
          </a:p>
          <a:p>
            <a:endParaRPr lang="en-US" sz="2000" dirty="0"/>
          </a:p>
          <a:p>
            <a:r>
              <a:rPr lang="en-US" sz="2000" dirty="0"/>
              <a:t>If it goes awry, the plan to phase out Iran’s system of state subsidies, which has </a:t>
            </a:r>
          </a:p>
          <a:p>
            <a:r>
              <a:rPr lang="en-US" sz="2000" dirty="0"/>
              <a:t>existed for decades, could profoundly destabilize the government of </a:t>
            </a:r>
            <a:r>
              <a:rPr lang="en-US" sz="2000" dirty="0" err="1">
                <a:hlinkClick r:id="rId4" tooltip="More articles about Mahmoud Ahmadinejad."/>
              </a:rPr>
              <a:t>Mahmoud</a:t>
            </a:r>
            <a:r>
              <a:rPr lang="en-US" sz="2000" dirty="0">
                <a:hlinkClick r:id="rId4" tooltip="More articles about Mahmoud Ahmadinejad."/>
              </a:rPr>
              <a:t> </a:t>
            </a:r>
          </a:p>
          <a:p>
            <a:r>
              <a:rPr lang="en-US" sz="2000" dirty="0" err="1">
                <a:hlinkClick r:id="rId4" tooltip="More articles about Mahmoud Ahmadinejad."/>
              </a:rPr>
              <a:t>Ahmadinejad</a:t>
            </a:r>
            <a:r>
              <a:rPr lang="en-US" sz="2000" dirty="0"/>
              <a:t>, who has aggressively championed change. But it could also help </a:t>
            </a:r>
          </a:p>
          <a:p>
            <a:r>
              <a:rPr lang="en-US" sz="2000" dirty="0"/>
              <a:t>wean Iran from its dependence on foreign gasoline and insulate the economy </a:t>
            </a:r>
          </a:p>
          <a:p>
            <a:r>
              <a:rPr lang="en-US" sz="2000" dirty="0"/>
              <a:t>from new sanctions — which are a strong possibility if Iran continues to defy Western </a:t>
            </a:r>
          </a:p>
          <a:p>
            <a:r>
              <a:rPr lang="en-US" sz="2000" dirty="0"/>
              <a:t>pressure over its nuclear program.</a:t>
            </a:r>
          </a:p>
          <a:p>
            <a:r>
              <a:rPr lang="en-US" sz="2000" dirty="0"/>
              <a:t>There is widespread agreement that selling everyday goods at far below market </a:t>
            </a:r>
          </a:p>
          <a:p>
            <a:r>
              <a:rPr lang="en-US" sz="2000" dirty="0"/>
              <a:t>prices, which costs the Iranian government an estimated $100 billion a year, </a:t>
            </a:r>
          </a:p>
          <a:p>
            <a:r>
              <a:rPr lang="en-US" sz="2000" dirty="0"/>
              <a:t>makes little economic sense. It encourages overconsumption of gasoline and other </a:t>
            </a:r>
          </a:p>
          <a:p>
            <a:r>
              <a:rPr lang="en-US" sz="2000" dirty="0"/>
              <a:t>products, discourages domestic production and makes Iran more dependent on </a:t>
            </a:r>
          </a:p>
          <a:p>
            <a:r>
              <a:rPr lang="en-US" sz="2000" dirty="0"/>
              <a:t>imports, economists say. The subsidies are also regressive, because the rich pay </a:t>
            </a:r>
          </a:p>
          <a:p>
            <a:r>
              <a:rPr lang="en-US" sz="2000" dirty="0"/>
              <a:t>the same artificially low prices as the poor and consume far more. And they </a:t>
            </a:r>
          </a:p>
          <a:p>
            <a:r>
              <a:rPr lang="en-US" sz="2000" dirty="0"/>
              <a:t>encourage smuggling. Previous governments tried to eliminate subsidies and build a more dynamic, market-oriented economy, but retreated in the face of popular pressure. President </a:t>
            </a:r>
            <a:r>
              <a:rPr lang="en-US" sz="2000" dirty="0" err="1"/>
              <a:t>Ahmadinejad</a:t>
            </a:r>
            <a:r>
              <a:rPr lang="en-US" sz="2000" dirty="0"/>
              <a:t> — </a:t>
            </a:r>
          </a:p>
          <a:p>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err="1" smtClean="0"/>
              <a:t>Bonyads</a:t>
            </a:r>
            <a:endParaRPr lang="en-US" sz="3200" dirty="0"/>
          </a:p>
        </p:txBody>
      </p:sp>
      <p:sp>
        <p:nvSpPr>
          <p:cNvPr id="3" name="TextBox 2"/>
          <p:cNvSpPr txBox="1"/>
          <p:nvPr/>
        </p:nvSpPr>
        <p:spPr>
          <a:xfrm>
            <a:off x="0" y="1225689"/>
            <a:ext cx="9448800" cy="5632311"/>
          </a:xfrm>
          <a:prstGeom prst="rect">
            <a:avLst/>
          </a:prstGeom>
          <a:noFill/>
        </p:spPr>
        <p:txBody>
          <a:bodyPr wrap="square" rtlCol="0">
            <a:spAutoFit/>
          </a:bodyPr>
          <a:lstStyle/>
          <a:p>
            <a:pPr>
              <a:buFont typeface="Arial" pitchFamily="34" charset="0"/>
              <a:buChar char="•"/>
            </a:pPr>
            <a:r>
              <a:rPr lang="en-US" sz="2400" dirty="0" smtClean="0"/>
              <a:t> Charitable religious foundations in Iran, ~ </a:t>
            </a:r>
            <a:r>
              <a:rPr lang="en-US" sz="2400" dirty="0" err="1" smtClean="0"/>
              <a:t>waqf</a:t>
            </a:r>
            <a:endParaRPr lang="en-US" sz="2400" dirty="0" smtClean="0"/>
          </a:p>
          <a:p>
            <a:pPr>
              <a:buFont typeface="Arial" pitchFamily="34" charset="0"/>
              <a:buChar char="•"/>
            </a:pPr>
            <a:r>
              <a:rPr lang="en-US" sz="2400" dirty="0" smtClean="0"/>
              <a:t> Do not pay taxes, receive </a:t>
            </a:r>
            <a:r>
              <a:rPr lang="en-US" sz="2400" dirty="0" err="1" smtClean="0"/>
              <a:t>gov’t</a:t>
            </a:r>
            <a:r>
              <a:rPr lang="en-US" sz="2400" dirty="0" smtClean="0"/>
              <a:t> subsidies, little government control;</a:t>
            </a:r>
          </a:p>
          <a:p>
            <a:r>
              <a:rPr lang="en-US" sz="2400" dirty="0" smtClean="0"/>
              <a:t>   are essentially responsible only to the Supreme Leader.</a:t>
            </a:r>
          </a:p>
          <a:p>
            <a:pPr>
              <a:buFont typeface="Arial" pitchFamily="34" charset="0"/>
              <a:buChar char="•"/>
            </a:pPr>
            <a:r>
              <a:rPr lang="en-US" sz="2400" dirty="0" smtClean="0"/>
              <a:t> Very little publicly accessible data</a:t>
            </a:r>
          </a:p>
          <a:p>
            <a:pPr>
              <a:buFont typeface="Arial" pitchFamily="34" charset="0"/>
              <a:buChar char="•"/>
            </a:pPr>
            <a:r>
              <a:rPr lang="en-US" sz="2400" dirty="0" smtClean="0"/>
              <a:t> Estimates are that the </a:t>
            </a:r>
            <a:r>
              <a:rPr lang="en-US" sz="2400" dirty="0" err="1" smtClean="0"/>
              <a:t>Bonyads</a:t>
            </a:r>
            <a:r>
              <a:rPr lang="en-US" sz="2400" dirty="0" smtClean="0"/>
              <a:t> control 20% of the country’s</a:t>
            </a:r>
          </a:p>
          <a:p>
            <a:r>
              <a:rPr lang="en-US" sz="2400" dirty="0" smtClean="0"/>
              <a:t>   economy</a:t>
            </a:r>
          </a:p>
          <a:p>
            <a:pPr>
              <a:buFont typeface="Arial" pitchFamily="34" charset="0"/>
              <a:buChar char="•"/>
            </a:pPr>
            <a:r>
              <a:rPr lang="en-US" sz="2400" dirty="0" smtClean="0"/>
              <a:t> Have increased in power since the revolution in 1979</a:t>
            </a:r>
          </a:p>
          <a:p>
            <a:pPr>
              <a:buFont typeface="Arial" pitchFamily="34" charset="0"/>
              <a:buChar char="•"/>
            </a:pPr>
            <a:r>
              <a:rPr lang="en-US" sz="2400" dirty="0" smtClean="0"/>
              <a:t> Associated with the IRGC and certain mullahs</a:t>
            </a:r>
          </a:p>
          <a:p>
            <a:pPr>
              <a:buFont typeface="Arial" pitchFamily="34" charset="0"/>
              <a:buChar char="•"/>
            </a:pPr>
            <a:r>
              <a:rPr lang="en-US" sz="2400" dirty="0" smtClean="0"/>
              <a:t> </a:t>
            </a:r>
            <a:r>
              <a:rPr lang="en-US" sz="2400" dirty="0" err="1" smtClean="0"/>
              <a:t>Astan</a:t>
            </a:r>
            <a:r>
              <a:rPr lang="en-US" sz="2400" dirty="0" smtClean="0"/>
              <a:t> </a:t>
            </a:r>
            <a:r>
              <a:rPr lang="en-US" sz="2400" dirty="0" err="1" smtClean="0"/>
              <a:t>Quds</a:t>
            </a:r>
            <a:r>
              <a:rPr lang="en-US" sz="2400" dirty="0" smtClean="0"/>
              <a:t> </a:t>
            </a:r>
            <a:r>
              <a:rPr lang="en-US" sz="2400" dirty="0" err="1" smtClean="0"/>
              <a:t>Razavi</a:t>
            </a:r>
            <a:r>
              <a:rPr lang="en-US" sz="2400" dirty="0" smtClean="0"/>
              <a:t> (Imam Reza shrine Foundation: in </a:t>
            </a:r>
          </a:p>
          <a:p>
            <a:r>
              <a:rPr lang="en-US" sz="2400" dirty="0" smtClean="0"/>
              <a:t>   </a:t>
            </a:r>
            <a:r>
              <a:rPr lang="en-US" sz="2400" dirty="0" err="1" smtClean="0"/>
              <a:t>Moshhad</a:t>
            </a:r>
            <a:r>
              <a:rPr lang="en-US" sz="2400" dirty="0" smtClean="0"/>
              <a:t>), with $15 billion in assets (2003)</a:t>
            </a:r>
          </a:p>
          <a:p>
            <a:endParaRPr lang="en-US" sz="2400" dirty="0" smtClean="0"/>
          </a:p>
          <a:p>
            <a:pPr>
              <a:buFont typeface="Arial" pitchFamily="34" charset="0"/>
              <a:buChar char="•"/>
            </a:pPr>
            <a:r>
              <a:rPr lang="en-US" sz="2400" dirty="0" smtClean="0"/>
              <a:t>It is asserted that these groups are cash rich, enabling them to</a:t>
            </a:r>
          </a:p>
          <a:p>
            <a:r>
              <a:rPr lang="en-US" sz="2400" dirty="0" smtClean="0"/>
              <a:t>    take advantage of privatizations, and strengthen their   </a:t>
            </a:r>
          </a:p>
          <a:p>
            <a:r>
              <a:rPr lang="en-US" sz="2400" dirty="0" smtClean="0"/>
              <a:t>    monopolistic hold on sectors of the private economy</a:t>
            </a:r>
          </a:p>
          <a:p>
            <a:pPr>
              <a:buFont typeface="Arial" pitchFamily="34" charset="0"/>
              <a:buChar char="•"/>
            </a:pPr>
            <a:r>
              <a:rPr lang="en-US" sz="2400" dirty="0" smtClean="0"/>
              <a:t> ‘Turf-fights’ with the National Iranian Oil Company</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838200"/>
          </a:xfrm>
        </p:spPr>
        <p:txBody>
          <a:bodyPr/>
          <a:lstStyle/>
          <a:p>
            <a:pPr eaLnBrk="1" hangingPunct="1"/>
            <a:r>
              <a:rPr lang="en-US" smtClean="0"/>
              <a:t>Distribution of Iran’s Population, in millions</a:t>
            </a:r>
          </a:p>
        </p:txBody>
      </p:sp>
      <p:sp>
        <p:nvSpPr>
          <p:cNvPr id="8195" name="Text Box 3"/>
          <p:cNvSpPr txBox="1">
            <a:spLocks noChangeArrowheads="1"/>
          </p:cNvSpPr>
          <p:nvPr/>
        </p:nvSpPr>
        <p:spPr bwMode="auto">
          <a:xfrm>
            <a:off x="0" y="685800"/>
            <a:ext cx="3163888" cy="4473575"/>
          </a:xfrm>
          <a:prstGeom prst="rect">
            <a:avLst/>
          </a:prstGeom>
          <a:noFill/>
          <a:ln w="9525">
            <a:noFill/>
            <a:miter lim="800000"/>
            <a:headEnd/>
            <a:tailEnd/>
          </a:ln>
        </p:spPr>
        <p:txBody>
          <a:bodyPr wrap="none">
            <a:spAutoFit/>
          </a:bodyPr>
          <a:lstStyle/>
          <a:p>
            <a:r>
              <a:rPr lang="en-US"/>
              <a:t>Total            ~60 million</a:t>
            </a:r>
          </a:p>
          <a:p>
            <a:endParaRPr lang="en-US"/>
          </a:p>
          <a:p>
            <a:r>
              <a:rPr lang="en-US"/>
              <a:t>Persians:         30</a:t>
            </a:r>
          </a:p>
          <a:p>
            <a:r>
              <a:rPr lang="en-US"/>
              <a:t>Azeris             11</a:t>
            </a:r>
          </a:p>
          <a:p>
            <a:r>
              <a:rPr lang="en-US"/>
              <a:t>Kurds               6</a:t>
            </a:r>
          </a:p>
          <a:p>
            <a:r>
              <a:rPr lang="en-US"/>
              <a:t>Gilakis             3.3</a:t>
            </a:r>
          </a:p>
          <a:p>
            <a:r>
              <a:rPr lang="en-US"/>
              <a:t>Lors                 2.7</a:t>
            </a:r>
          </a:p>
          <a:p>
            <a:r>
              <a:rPr lang="en-US"/>
              <a:t>Mazandaranis  2.4</a:t>
            </a:r>
          </a:p>
          <a:p>
            <a:r>
              <a:rPr lang="en-US"/>
              <a:t>Baluchis          1.5</a:t>
            </a:r>
          </a:p>
          <a:p>
            <a:r>
              <a:rPr lang="en-US"/>
              <a:t>Bakhtiaris        1.1</a:t>
            </a:r>
          </a:p>
          <a:p>
            <a:r>
              <a:rPr lang="en-US"/>
              <a:t>Turkmens        1.0</a:t>
            </a:r>
            <a:br>
              <a:rPr lang="en-US"/>
            </a:br>
            <a:r>
              <a:rPr lang="en-US"/>
              <a:t>Armenians       0.35 </a:t>
            </a:r>
          </a:p>
        </p:txBody>
      </p:sp>
      <p:sp>
        <p:nvSpPr>
          <p:cNvPr id="8196" name="Text Box 4"/>
          <p:cNvSpPr txBox="1">
            <a:spLocks noChangeArrowheads="1"/>
          </p:cNvSpPr>
          <p:nvPr/>
        </p:nvSpPr>
        <p:spPr bwMode="auto">
          <a:xfrm>
            <a:off x="381000" y="5743575"/>
            <a:ext cx="1663700" cy="915988"/>
          </a:xfrm>
          <a:prstGeom prst="rect">
            <a:avLst/>
          </a:prstGeom>
          <a:noFill/>
          <a:ln w="9525">
            <a:noFill/>
            <a:miter lim="800000"/>
            <a:headEnd/>
            <a:tailEnd/>
          </a:ln>
        </p:spPr>
        <p:txBody>
          <a:bodyPr wrap="none">
            <a:spAutoFit/>
          </a:bodyPr>
          <a:lstStyle/>
          <a:p>
            <a:r>
              <a:rPr lang="en-US" sz="1800"/>
              <a:t>Source:</a:t>
            </a:r>
          </a:p>
          <a:p>
            <a:r>
              <a:rPr lang="en-US" sz="1800" i="1"/>
              <a:t>Encyclopedia of</a:t>
            </a:r>
          </a:p>
          <a:p>
            <a:r>
              <a:rPr lang="en-US" sz="1800" i="1"/>
              <a:t>the Orient</a:t>
            </a:r>
          </a:p>
        </p:txBody>
      </p:sp>
      <p:pic>
        <p:nvPicPr>
          <p:cNvPr id="8197" name="Picture 5"/>
          <p:cNvPicPr>
            <a:picLocks noChangeAspect="1" noChangeArrowheads="1"/>
          </p:cNvPicPr>
          <p:nvPr/>
        </p:nvPicPr>
        <p:blipFill>
          <a:blip r:embed="rId3" cstate="print"/>
          <a:srcRect/>
          <a:stretch>
            <a:fillRect/>
          </a:stretch>
        </p:blipFill>
        <p:spPr bwMode="auto">
          <a:xfrm>
            <a:off x="3276600" y="688975"/>
            <a:ext cx="5867400" cy="581818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4953000" cy="838200"/>
          </a:xfrm>
        </p:spPr>
        <p:txBody>
          <a:bodyPr/>
          <a:lstStyle/>
          <a:p>
            <a:r>
              <a:rPr lang="en-US" sz="2800" dirty="0" err="1" smtClean="0">
                <a:latin typeface="+mn-lt"/>
              </a:rPr>
              <a:t>Bonyad</a:t>
            </a:r>
            <a:r>
              <a:rPr lang="en-US" sz="2800" dirty="0" smtClean="0">
                <a:latin typeface="+mn-lt"/>
              </a:rPr>
              <a:t> </a:t>
            </a:r>
            <a:r>
              <a:rPr lang="en-US" sz="2800" dirty="0" err="1" smtClean="0">
                <a:latin typeface="+mn-lt"/>
              </a:rPr>
              <a:t>Mostazafan</a:t>
            </a:r>
            <a:r>
              <a:rPr lang="en-US" sz="2800" dirty="0" smtClean="0">
                <a:latin typeface="+mn-lt"/>
              </a:rPr>
              <a:t> &amp; </a:t>
            </a:r>
            <a:r>
              <a:rPr lang="en-US" sz="2800" dirty="0" err="1" smtClean="0">
                <a:latin typeface="+mn-lt"/>
              </a:rPr>
              <a:t>Janbazan</a:t>
            </a:r>
            <a:r>
              <a:rPr lang="en-US" sz="2800" dirty="0" smtClean="0">
                <a:latin typeface="+mn-lt"/>
              </a:rPr>
              <a:t> </a:t>
            </a:r>
            <a:endParaRPr lang="en-US" sz="2800" dirty="0">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0" y="0"/>
            <a:ext cx="3233738" cy="4859442"/>
          </a:xfrm>
          <a:prstGeom prst="rect">
            <a:avLst/>
          </a:prstGeom>
          <a:noFill/>
          <a:ln w="9525">
            <a:noFill/>
            <a:miter lim="800000"/>
            <a:headEnd/>
            <a:tailEnd/>
          </a:ln>
          <a:effectLst/>
        </p:spPr>
      </p:pic>
      <p:sp>
        <p:nvSpPr>
          <p:cNvPr id="4" name="TextBox 3"/>
          <p:cNvSpPr txBox="1"/>
          <p:nvPr/>
        </p:nvSpPr>
        <p:spPr>
          <a:xfrm>
            <a:off x="0" y="5257800"/>
            <a:ext cx="3477234" cy="1323439"/>
          </a:xfrm>
          <a:prstGeom prst="rect">
            <a:avLst/>
          </a:prstGeom>
          <a:noFill/>
        </p:spPr>
        <p:txBody>
          <a:bodyPr wrap="none" rtlCol="0">
            <a:spAutoFit/>
          </a:bodyPr>
          <a:lstStyle/>
          <a:p>
            <a:r>
              <a:rPr lang="en-US" sz="2000" dirty="0" err="1" smtClean="0"/>
              <a:t>Azadi</a:t>
            </a:r>
            <a:r>
              <a:rPr lang="en-US" sz="2000" dirty="0" smtClean="0"/>
              <a:t> Grand Hotel </a:t>
            </a:r>
            <a:br>
              <a:rPr lang="en-US" sz="2000" dirty="0" smtClean="0"/>
            </a:br>
            <a:r>
              <a:rPr lang="en-US" sz="2000" dirty="0" smtClean="0"/>
              <a:t>(ex- Hyatt) in Tehran, </a:t>
            </a:r>
          </a:p>
          <a:p>
            <a:r>
              <a:rPr lang="en-US" sz="2000" dirty="0" smtClean="0"/>
              <a:t>owned by </a:t>
            </a:r>
            <a:r>
              <a:rPr lang="en-US" sz="2000" dirty="0" err="1" smtClean="0"/>
              <a:t>Bonyad</a:t>
            </a:r>
            <a:r>
              <a:rPr lang="en-US" sz="2000" dirty="0" smtClean="0"/>
              <a:t> </a:t>
            </a:r>
            <a:r>
              <a:rPr lang="en-US" sz="2000" dirty="0" err="1" smtClean="0"/>
              <a:t>Janbazan</a:t>
            </a:r>
            <a:r>
              <a:rPr lang="en-US" sz="2000" dirty="0" smtClean="0"/>
              <a:t> </a:t>
            </a:r>
          </a:p>
          <a:p>
            <a:r>
              <a:rPr lang="en-US" sz="2000" dirty="0" smtClean="0"/>
              <a:t>&amp; </a:t>
            </a:r>
            <a:r>
              <a:rPr lang="en-US" sz="2000" dirty="0" err="1" smtClean="0"/>
              <a:t>Mostazafan</a:t>
            </a:r>
            <a:endParaRPr lang="en-US" sz="2000" dirty="0"/>
          </a:p>
        </p:txBody>
      </p:sp>
      <p:sp>
        <p:nvSpPr>
          <p:cNvPr id="5" name="TextBox 4"/>
          <p:cNvSpPr txBox="1"/>
          <p:nvPr/>
        </p:nvSpPr>
        <p:spPr>
          <a:xfrm>
            <a:off x="3339206" y="685800"/>
            <a:ext cx="5804794" cy="5262979"/>
          </a:xfrm>
          <a:prstGeom prst="rect">
            <a:avLst/>
          </a:prstGeom>
          <a:noFill/>
        </p:spPr>
        <p:txBody>
          <a:bodyPr wrap="square" rtlCol="0">
            <a:spAutoFit/>
          </a:bodyPr>
          <a:lstStyle/>
          <a:p>
            <a:r>
              <a:rPr lang="en-US" sz="2400" dirty="0" smtClean="0">
                <a:latin typeface="+mn-lt"/>
              </a:rPr>
              <a:t>(Foundation for the Oppressed and Disabled)</a:t>
            </a:r>
          </a:p>
          <a:p>
            <a:endParaRPr lang="en-US" sz="2400" dirty="0" smtClean="0">
              <a:latin typeface="+mn-lt"/>
            </a:endParaRPr>
          </a:p>
          <a:p>
            <a:r>
              <a:rPr lang="en-US" sz="2400" dirty="0" smtClean="0">
                <a:latin typeface="+mn-lt"/>
              </a:rPr>
              <a:t>One of the largest </a:t>
            </a:r>
            <a:r>
              <a:rPr lang="en-US" sz="2400" dirty="0" err="1" smtClean="0">
                <a:latin typeface="+mn-lt"/>
              </a:rPr>
              <a:t>Bonyad</a:t>
            </a:r>
            <a:r>
              <a:rPr lang="en-US" sz="2400" dirty="0" smtClean="0">
                <a:latin typeface="+mn-lt"/>
              </a:rPr>
              <a:t> (charitable </a:t>
            </a:r>
          </a:p>
          <a:p>
            <a:r>
              <a:rPr lang="en-US" sz="2400" dirty="0" smtClean="0">
                <a:latin typeface="+mn-lt"/>
              </a:rPr>
              <a:t>organizations, ar. </a:t>
            </a:r>
            <a:r>
              <a:rPr lang="en-US" sz="2400" dirty="0" err="1" smtClean="0">
                <a:latin typeface="+mn-lt"/>
              </a:rPr>
              <a:t>Waqf</a:t>
            </a:r>
            <a:r>
              <a:rPr lang="en-US" sz="2400" dirty="0" smtClean="0">
                <a:latin typeface="+mn-lt"/>
              </a:rPr>
              <a:t>), said to be the largest commercial enterprise in Iran after the oil co.</a:t>
            </a:r>
          </a:p>
          <a:p>
            <a:r>
              <a:rPr lang="en-US" sz="2400" dirty="0" smtClean="0">
                <a:latin typeface="+mn-lt"/>
              </a:rPr>
              <a:t> Initially founded as the Pahlavi Foundation, </a:t>
            </a:r>
          </a:p>
          <a:p>
            <a:r>
              <a:rPr lang="en-US" sz="2400" dirty="0" smtClean="0">
                <a:latin typeface="+mn-lt"/>
              </a:rPr>
              <a:t>which was taken over after the Revolution.</a:t>
            </a:r>
          </a:p>
          <a:p>
            <a:r>
              <a:rPr lang="en-US" sz="2400" dirty="0" smtClean="0">
                <a:latin typeface="+mn-lt"/>
              </a:rPr>
              <a:t>With over 200,000 employees, it owns and operates approximately 350 subsidiary and affiliate companies in numerous industries including agriculture, industry, transportation, and tourism. </a:t>
            </a:r>
          </a:p>
          <a:p>
            <a:r>
              <a:rPr lang="en-US" sz="2400" dirty="0" smtClean="0">
                <a:latin typeface="+mn-lt"/>
              </a:rPr>
              <a:t>Assets worth tens of billions of US dollars.</a:t>
            </a:r>
            <a:endParaRPr lang="en-US" sz="2400"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563562"/>
          </a:xfrm>
        </p:spPr>
        <p:txBody>
          <a:bodyPr/>
          <a:lstStyle/>
          <a:p>
            <a:pPr eaLnBrk="1" hangingPunct="1"/>
            <a:r>
              <a:rPr lang="en-US" smtClean="0"/>
              <a:t>Comparisons Iran/Turkey</a:t>
            </a:r>
          </a:p>
        </p:txBody>
      </p:sp>
      <p:pic>
        <p:nvPicPr>
          <p:cNvPr id="46083" name="Picture 2" descr="IranTurkey.jpg"/>
          <p:cNvPicPr>
            <a:picLocks noChangeAspect="1"/>
          </p:cNvPicPr>
          <p:nvPr/>
        </p:nvPicPr>
        <p:blipFill>
          <a:blip r:embed="rId3" cstate="print"/>
          <a:srcRect/>
          <a:stretch>
            <a:fillRect/>
          </a:stretch>
        </p:blipFill>
        <p:spPr bwMode="auto">
          <a:xfrm>
            <a:off x="533400" y="838200"/>
            <a:ext cx="4584700" cy="5499100"/>
          </a:xfrm>
          <a:prstGeom prst="rect">
            <a:avLst/>
          </a:prstGeom>
          <a:noFill/>
          <a:ln w="9525">
            <a:noFill/>
            <a:miter lim="800000"/>
            <a:headEnd/>
            <a:tailEnd/>
          </a:ln>
        </p:spPr>
      </p:pic>
      <p:sp>
        <p:nvSpPr>
          <p:cNvPr id="46084" name="TextBox 3"/>
          <p:cNvSpPr txBox="1">
            <a:spLocks noChangeArrowheads="1"/>
          </p:cNvSpPr>
          <p:nvPr/>
        </p:nvSpPr>
        <p:spPr bwMode="auto">
          <a:xfrm>
            <a:off x="5410200" y="5410200"/>
            <a:ext cx="3429000" cy="738188"/>
          </a:xfrm>
          <a:prstGeom prst="rect">
            <a:avLst/>
          </a:prstGeom>
          <a:noFill/>
          <a:ln w="9525">
            <a:noFill/>
            <a:miter lim="800000"/>
            <a:headEnd/>
            <a:tailEnd/>
          </a:ln>
        </p:spPr>
        <p:txBody>
          <a:bodyPr wrap="none">
            <a:spAutoFit/>
          </a:bodyPr>
          <a:lstStyle/>
          <a:p>
            <a:r>
              <a:rPr lang="en-US" sz="1400"/>
              <a:t>Source: chapter by Karshenas and Hakimian,</a:t>
            </a:r>
          </a:p>
          <a:p>
            <a:r>
              <a:rPr lang="en-US" sz="1400"/>
              <a:t> in Katouzian and Shahidi (eds.) </a:t>
            </a:r>
          </a:p>
          <a:p>
            <a:r>
              <a:rPr lang="en-US" sz="1400" i="1"/>
              <a:t>Iran in the 21</a:t>
            </a:r>
            <a:r>
              <a:rPr lang="en-US" sz="1400" i="1" baseline="30000"/>
              <a:t>st</a:t>
            </a:r>
            <a:r>
              <a:rPr lang="en-US" sz="1400" i="1"/>
              <a:t> Century</a:t>
            </a:r>
          </a:p>
        </p:txBody>
      </p:sp>
      <p:sp>
        <p:nvSpPr>
          <p:cNvPr id="46085" name="TextBox 4"/>
          <p:cNvSpPr txBox="1">
            <a:spLocks noChangeArrowheads="1"/>
          </p:cNvSpPr>
          <p:nvPr/>
        </p:nvSpPr>
        <p:spPr bwMode="auto">
          <a:xfrm>
            <a:off x="5334000" y="1524000"/>
            <a:ext cx="3810000" cy="1570038"/>
          </a:xfrm>
          <a:prstGeom prst="rect">
            <a:avLst/>
          </a:prstGeom>
          <a:noFill/>
          <a:ln w="9525">
            <a:noFill/>
            <a:miter lim="800000"/>
            <a:headEnd/>
            <a:tailEnd/>
          </a:ln>
        </p:spPr>
        <p:txBody>
          <a:bodyPr>
            <a:spAutoFit/>
          </a:bodyPr>
          <a:lstStyle/>
          <a:p>
            <a:r>
              <a:rPr lang="en-US"/>
              <a:t>The authors present a similarly negative comparison with </a:t>
            </a:r>
          </a:p>
          <a:p>
            <a:r>
              <a:rPr lang="en-US"/>
              <a:t>Malaysia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0" y="0"/>
            <a:ext cx="9144000" cy="838200"/>
          </a:xfrm>
        </p:spPr>
        <p:txBody>
          <a:bodyPr/>
          <a:lstStyle/>
          <a:p>
            <a:pPr eaLnBrk="1" hangingPunct="1"/>
            <a:r>
              <a:rPr lang="en-US" b="1" dirty="0" smtClean="0">
                <a:solidFill>
                  <a:schemeClr val="tx1"/>
                </a:solidFill>
              </a:rPr>
              <a:t>Judging </a:t>
            </a:r>
            <a:r>
              <a:rPr lang="en-US" b="1" u="sng" dirty="0" smtClean="0">
                <a:solidFill>
                  <a:schemeClr val="tx1"/>
                </a:solidFill>
              </a:rPr>
              <a:t>Socio/cultural</a:t>
            </a:r>
            <a:r>
              <a:rPr lang="en-US" b="1" dirty="0" smtClean="0">
                <a:solidFill>
                  <a:schemeClr val="tx1"/>
                </a:solidFill>
              </a:rPr>
              <a:t> impact of the IRI Regime</a:t>
            </a:r>
          </a:p>
        </p:txBody>
      </p:sp>
      <p:sp>
        <p:nvSpPr>
          <p:cNvPr id="47107" name="Text Box 5"/>
          <p:cNvSpPr txBox="1">
            <a:spLocks noChangeArrowheads="1"/>
          </p:cNvSpPr>
          <p:nvPr/>
        </p:nvSpPr>
        <p:spPr bwMode="auto">
          <a:xfrm>
            <a:off x="228600" y="923925"/>
            <a:ext cx="9144000" cy="5324535"/>
          </a:xfrm>
          <a:prstGeom prst="rect">
            <a:avLst/>
          </a:prstGeom>
          <a:noFill/>
          <a:ln w="9525">
            <a:noFill/>
            <a:miter lim="800000"/>
            <a:headEnd/>
            <a:tailEnd/>
          </a:ln>
        </p:spPr>
        <p:txBody>
          <a:bodyPr wrap="square">
            <a:spAutoFit/>
          </a:bodyPr>
          <a:lstStyle/>
          <a:p>
            <a:r>
              <a:rPr lang="en-US" sz="2000" u="sng" dirty="0"/>
              <a:t>Women’s issues</a:t>
            </a:r>
            <a:r>
              <a:rPr lang="en-US" sz="2000" dirty="0"/>
              <a:t> Subject to significant </a:t>
            </a:r>
            <a:r>
              <a:rPr lang="en-US" sz="2000" dirty="0" smtClean="0"/>
              <a:t>criticism from overseas commentators, </a:t>
            </a:r>
          </a:p>
          <a:p>
            <a:r>
              <a:rPr lang="en-US" sz="2000" dirty="0" smtClean="0"/>
              <a:t>     although </a:t>
            </a:r>
            <a:r>
              <a:rPr lang="en-US" sz="2000" dirty="0"/>
              <a:t>some later moderation on issues such as divorce &amp; work. </a:t>
            </a:r>
            <a:endParaRPr lang="en-US" sz="2000" dirty="0" smtClean="0"/>
          </a:p>
          <a:p>
            <a:r>
              <a:rPr lang="en-US" sz="2000" dirty="0" smtClean="0"/>
              <a:t>     (The </a:t>
            </a:r>
            <a:r>
              <a:rPr lang="en-US" sz="2000" dirty="0"/>
              <a:t>Nobel Peace Prize was recently given to a female </a:t>
            </a:r>
            <a:r>
              <a:rPr lang="en-US" sz="2000" dirty="0" smtClean="0"/>
              <a:t>Human Rights lawyer). </a:t>
            </a:r>
          </a:p>
          <a:p>
            <a:r>
              <a:rPr lang="en-US" sz="2000" dirty="0" smtClean="0"/>
              <a:t>On </a:t>
            </a:r>
            <a:r>
              <a:rPr lang="en-US" sz="2000" dirty="0"/>
              <a:t>Family Planning, immediate policy was pro-natal, then moderated, and now </a:t>
            </a:r>
            <a:endParaRPr lang="en-US" sz="2000" dirty="0" smtClean="0"/>
          </a:p>
          <a:p>
            <a:r>
              <a:rPr lang="en-US" sz="2000" dirty="0" smtClean="0"/>
              <a:t>     significant </a:t>
            </a:r>
            <a:r>
              <a:rPr lang="en-US" sz="2000" dirty="0"/>
              <a:t>support for family planning</a:t>
            </a:r>
            <a:r>
              <a:rPr lang="en-US" sz="2000" dirty="0" smtClean="0"/>
              <a:t>.</a:t>
            </a:r>
          </a:p>
          <a:p>
            <a:r>
              <a:rPr lang="en-US" sz="2000" u="sng" dirty="0" smtClean="0"/>
              <a:t>Politics</a:t>
            </a:r>
            <a:r>
              <a:rPr lang="en-US" sz="2000" dirty="0" smtClean="0"/>
              <a:t>: Democracy-staying within Constitution, which is described as a </a:t>
            </a:r>
          </a:p>
          <a:p>
            <a:r>
              <a:rPr lang="en-US" sz="2000" dirty="0" smtClean="0"/>
              <a:t>    theocracy. Some judge this as non-ideological flexibility. 2009 election criticized.</a:t>
            </a:r>
            <a:endParaRPr lang="en-US" sz="2000" u="sng" dirty="0" smtClean="0"/>
          </a:p>
          <a:p>
            <a:r>
              <a:rPr lang="en-US" sz="2000" dirty="0" smtClean="0"/>
              <a:t>Interesting analysis of “ruling clergy” in </a:t>
            </a:r>
            <a:r>
              <a:rPr lang="en-US" sz="2000" dirty="0" err="1" smtClean="0"/>
              <a:t>Baktiari</a:t>
            </a:r>
            <a:r>
              <a:rPr lang="en-US" sz="2000" dirty="0" smtClean="0"/>
              <a:t> and </a:t>
            </a:r>
            <a:r>
              <a:rPr lang="en-US" sz="2000" dirty="0" err="1" smtClean="0"/>
              <a:t>Vaziri</a:t>
            </a:r>
            <a:r>
              <a:rPr lang="en-US" sz="2000" dirty="0" smtClean="0"/>
              <a:t> article, which </a:t>
            </a:r>
          </a:p>
          <a:p>
            <a:r>
              <a:rPr lang="en-US" sz="2000" dirty="0" smtClean="0"/>
              <a:t>    describes “functional gridlock” of the regime, due to internal divisions.</a:t>
            </a:r>
          </a:p>
          <a:p>
            <a:endParaRPr lang="en-US" sz="2000" dirty="0" smtClean="0"/>
          </a:p>
          <a:p>
            <a:r>
              <a:rPr lang="en-US" sz="2000" b="1" dirty="0" smtClean="0"/>
              <a:t>Religious</a:t>
            </a:r>
            <a:r>
              <a:rPr lang="en-US" sz="2000" dirty="0" smtClean="0"/>
              <a:t> influence on the economy (mentioned above):</a:t>
            </a:r>
          </a:p>
          <a:p>
            <a:r>
              <a:rPr lang="en-US" sz="2000" u="sng" dirty="0" smtClean="0"/>
              <a:t>Islamic banking</a:t>
            </a:r>
            <a:r>
              <a:rPr lang="en-US" sz="2000" dirty="0" smtClean="0"/>
              <a:t>:</a:t>
            </a:r>
          </a:p>
          <a:p>
            <a:r>
              <a:rPr lang="en-US" sz="2000" u="sng" dirty="0" err="1" smtClean="0"/>
              <a:t>Bonyads</a:t>
            </a:r>
            <a:r>
              <a:rPr lang="en-US" sz="2000" dirty="0" smtClean="0"/>
              <a:t> </a:t>
            </a:r>
            <a:r>
              <a:rPr lang="en-US" sz="2000" dirty="0"/>
              <a:t>(charities), have become economic </a:t>
            </a:r>
            <a:r>
              <a:rPr lang="en-US" sz="2000" dirty="0" smtClean="0"/>
              <a:t>conglomerates </a:t>
            </a:r>
          </a:p>
          <a:p>
            <a:r>
              <a:rPr lang="en-US" sz="2000" dirty="0"/>
              <a:t> </a:t>
            </a:r>
            <a:r>
              <a:rPr lang="en-US" sz="2000" dirty="0" smtClean="0"/>
              <a:t>    benefiting </a:t>
            </a:r>
            <a:r>
              <a:rPr lang="en-US" sz="2000" dirty="0"/>
              <a:t>from special privileges.</a:t>
            </a:r>
          </a:p>
          <a:p>
            <a:r>
              <a:rPr lang="en-US" sz="2000" u="sng" dirty="0"/>
              <a:t>Agrarian </a:t>
            </a:r>
            <a:r>
              <a:rPr lang="en-US" sz="2000" u="sng" dirty="0" smtClean="0"/>
              <a:t>Reform</a:t>
            </a:r>
          </a:p>
          <a:p>
            <a:endParaRPr lang="en-US" sz="2000" u="sng" dirty="0"/>
          </a:p>
          <a:p>
            <a:r>
              <a:rPr lang="en-US" sz="2000" u="sng" dirty="0" smtClean="0"/>
              <a:t>Growth of military/IRGC</a:t>
            </a:r>
            <a:r>
              <a:rPr lang="en-US" sz="2000" dirty="0" smtClean="0"/>
              <a:t> is not directly related to religion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838200"/>
          </a:xfrm>
        </p:spPr>
        <p:txBody>
          <a:bodyPr/>
          <a:lstStyle/>
          <a:p>
            <a:pPr eaLnBrk="1" hangingPunct="1"/>
            <a:r>
              <a:rPr lang="en-US" b="1" dirty="0" smtClean="0">
                <a:solidFill>
                  <a:schemeClr val="tx1"/>
                </a:solidFill>
              </a:rPr>
              <a:t>Why unceasing conflict between US and Iran? (</a:t>
            </a:r>
            <a:r>
              <a:rPr lang="en-US" b="1" dirty="0" err="1" smtClean="0">
                <a:solidFill>
                  <a:schemeClr val="tx1"/>
                </a:solidFill>
              </a:rPr>
              <a:t>i</a:t>
            </a:r>
            <a:r>
              <a:rPr lang="en-US" b="1" dirty="0" smtClean="0">
                <a:solidFill>
                  <a:schemeClr val="tx1"/>
                </a:solidFill>
              </a:rPr>
              <a:t>)</a:t>
            </a:r>
            <a:br>
              <a:rPr lang="en-US" b="1" dirty="0" smtClean="0">
                <a:solidFill>
                  <a:schemeClr val="tx1"/>
                </a:solidFill>
              </a:rPr>
            </a:br>
            <a:r>
              <a:rPr lang="en-US" b="1" dirty="0" smtClean="0">
                <a:solidFill>
                  <a:schemeClr val="tx1"/>
                </a:solidFill>
              </a:rPr>
              <a:t>- not religion </a:t>
            </a:r>
            <a:r>
              <a:rPr lang="en-US" b="1" i="1" dirty="0" smtClean="0">
                <a:solidFill>
                  <a:schemeClr val="tx1"/>
                </a:solidFill>
              </a:rPr>
              <a:t>per se</a:t>
            </a:r>
            <a:endParaRPr lang="en-US" i="1" dirty="0" smtClean="0">
              <a:solidFill>
                <a:schemeClr val="tx1"/>
              </a:solidFill>
            </a:endParaRPr>
          </a:p>
        </p:txBody>
      </p:sp>
      <p:sp>
        <p:nvSpPr>
          <p:cNvPr id="48131" name="Text Box 3"/>
          <p:cNvSpPr txBox="1">
            <a:spLocks noChangeArrowheads="1"/>
          </p:cNvSpPr>
          <p:nvPr/>
        </p:nvSpPr>
        <p:spPr bwMode="auto">
          <a:xfrm>
            <a:off x="228600" y="1219200"/>
            <a:ext cx="8369022" cy="4524315"/>
          </a:xfrm>
          <a:prstGeom prst="rect">
            <a:avLst/>
          </a:prstGeom>
          <a:noFill/>
          <a:ln w="9525">
            <a:noFill/>
            <a:miter lim="800000"/>
            <a:headEnd/>
            <a:tailEnd/>
          </a:ln>
        </p:spPr>
        <p:txBody>
          <a:bodyPr wrap="none">
            <a:spAutoFit/>
          </a:bodyPr>
          <a:lstStyle/>
          <a:p>
            <a:r>
              <a:rPr lang="en-US" dirty="0"/>
              <a:t>Historical background breeding nationalism—Iran squeezed  </a:t>
            </a:r>
          </a:p>
          <a:p>
            <a:r>
              <a:rPr lang="en-US" dirty="0"/>
              <a:t>	Oil wealth also invites nationalism</a:t>
            </a:r>
          </a:p>
          <a:p>
            <a:r>
              <a:rPr lang="en-US" dirty="0"/>
              <a:t>Specific events relating </a:t>
            </a:r>
            <a:r>
              <a:rPr lang="en-US" dirty="0" smtClean="0"/>
              <a:t>to the Shah’s relation to US:</a:t>
            </a:r>
            <a:endParaRPr lang="en-US" dirty="0"/>
          </a:p>
          <a:p>
            <a:r>
              <a:rPr lang="en-US" dirty="0"/>
              <a:t>	Shah not accepted as ruler by Iranians</a:t>
            </a:r>
          </a:p>
          <a:p>
            <a:r>
              <a:rPr lang="en-US" dirty="0"/>
              <a:t>	Wasteful monarchy</a:t>
            </a:r>
          </a:p>
          <a:p>
            <a:r>
              <a:rPr lang="en-US" dirty="0"/>
              <a:t>	</a:t>
            </a:r>
            <a:r>
              <a:rPr lang="en-US" dirty="0" err="1"/>
              <a:t>Mossadeq</a:t>
            </a:r>
            <a:r>
              <a:rPr lang="en-US" dirty="0"/>
              <a:t> nationalized oil, overthrown by CIA </a:t>
            </a:r>
          </a:p>
          <a:p>
            <a:r>
              <a:rPr lang="en-US" dirty="0"/>
              <a:t>	Shah allowed/encouraged excessive military expenditures</a:t>
            </a:r>
          </a:p>
          <a:p>
            <a:r>
              <a:rPr lang="en-US" dirty="0"/>
              <a:t>Motives relating to Ayatollah Khomeini &amp; US: </a:t>
            </a:r>
          </a:p>
          <a:p>
            <a:r>
              <a:rPr lang="en-US" dirty="0"/>
              <a:t>	His hatred for Shah and his supporter, the US</a:t>
            </a:r>
          </a:p>
          <a:p>
            <a:r>
              <a:rPr lang="en-US" dirty="0"/>
              <a:t>	Takeover of US embassy, complicated by Iran/contra </a:t>
            </a:r>
            <a:r>
              <a:rPr lang="en-US" dirty="0" smtClean="0"/>
              <a:t>affair</a:t>
            </a:r>
            <a:endParaRPr lang="en-US" dirty="0"/>
          </a:p>
          <a:p>
            <a:r>
              <a:rPr lang="en-US" dirty="0"/>
              <a:t>	US support of Iraq against Iran</a:t>
            </a:r>
          </a:p>
          <a:p>
            <a:r>
              <a:rPr lang="en-US" dirty="0"/>
              <a:t>	US hostility to Muslim theocracy.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609600"/>
            <a:ext cx="7772400" cy="762000"/>
          </a:xfrm>
        </p:spPr>
        <p:txBody>
          <a:bodyPr/>
          <a:lstStyle/>
          <a:p>
            <a:pPr eaLnBrk="1" hangingPunct="1"/>
            <a:r>
              <a:rPr lang="en-US" b="1" dirty="0" smtClean="0">
                <a:solidFill>
                  <a:schemeClr val="tx1"/>
                </a:solidFill>
              </a:rPr>
              <a:t>Why unceasing conflict between US and Iran? (ii)</a:t>
            </a:r>
          </a:p>
        </p:txBody>
      </p:sp>
      <p:sp>
        <p:nvSpPr>
          <p:cNvPr id="49155" name="Text Box 3"/>
          <p:cNvSpPr txBox="1">
            <a:spLocks noChangeArrowheads="1"/>
          </p:cNvSpPr>
          <p:nvPr/>
        </p:nvSpPr>
        <p:spPr bwMode="auto">
          <a:xfrm>
            <a:off x="0" y="1371600"/>
            <a:ext cx="9419566" cy="4524315"/>
          </a:xfrm>
          <a:prstGeom prst="rect">
            <a:avLst/>
          </a:prstGeom>
          <a:noFill/>
          <a:ln w="9525">
            <a:noFill/>
            <a:miter lim="800000"/>
            <a:headEnd/>
            <a:tailEnd/>
          </a:ln>
        </p:spPr>
        <p:txBody>
          <a:bodyPr wrap="none">
            <a:spAutoFit/>
          </a:bodyPr>
          <a:lstStyle/>
          <a:p>
            <a:r>
              <a:rPr lang="en-US" dirty="0"/>
              <a:t>Post-Khomeini: </a:t>
            </a:r>
          </a:p>
          <a:p>
            <a:r>
              <a:rPr lang="en-US" dirty="0"/>
              <a:t>	Iran (&amp; Syria) military support for US foes Hamas, </a:t>
            </a:r>
            <a:r>
              <a:rPr lang="en-US" dirty="0" err="1"/>
              <a:t>Hizbullah</a:t>
            </a:r>
            <a:r>
              <a:rPr lang="en-US" dirty="0"/>
              <a:t>, Iraq </a:t>
            </a:r>
          </a:p>
          <a:p>
            <a:r>
              <a:rPr lang="en-US" dirty="0"/>
              <a:t>	US embargoes of Iranian businesses, trade, finance, etc.</a:t>
            </a:r>
          </a:p>
          <a:p>
            <a:r>
              <a:rPr lang="en-US" dirty="0"/>
              <a:t>	Bush’s speech “axis of evil” </a:t>
            </a:r>
          </a:p>
          <a:p>
            <a:r>
              <a:rPr lang="en-US" dirty="0"/>
              <a:t>	Iran’s nuclear power</a:t>
            </a:r>
          </a:p>
          <a:p>
            <a:r>
              <a:rPr lang="en-US" dirty="0"/>
              <a:t>	Vested interests in both countries. </a:t>
            </a:r>
          </a:p>
          <a:p>
            <a:r>
              <a:rPr lang="en-US" dirty="0"/>
              <a:t>		Politicians have a visible foe</a:t>
            </a:r>
          </a:p>
          <a:p>
            <a:r>
              <a:rPr lang="en-US" dirty="0"/>
              <a:t>	No natural support for Iran inside US—not in oil industries. </a:t>
            </a:r>
          </a:p>
          <a:p>
            <a:r>
              <a:rPr lang="en-US" dirty="0"/>
              <a:t>	Strategic geographical considerations. </a:t>
            </a:r>
          </a:p>
          <a:p>
            <a:r>
              <a:rPr lang="en-US" dirty="0"/>
              <a:t>	Strengthening of Iran is unintended result of invasion of Iraq</a:t>
            </a:r>
          </a:p>
          <a:p>
            <a:r>
              <a:rPr lang="en-US" dirty="0"/>
              <a:t>	US neo-cons and political-industrial complex.</a:t>
            </a:r>
          </a:p>
          <a:p>
            <a:r>
              <a:rPr lang="en-US" dirty="0"/>
              <a:t>		Who will be regional power, Iran or </a:t>
            </a:r>
            <a:r>
              <a:rPr lang="en-US" dirty="0" smtClean="0"/>
              <a:t>Israel/Saudi Arabia?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304800"/>
            <a:ext cx="3276600" cy="1600200"/>
          </a:xfrm>
        </p:spPr>
        <p:txBody>
          <a:bodyPr/>
          <a:lstStyle/>
          <a:p>
            <a:r>
              <a:rPr lang="en-US" sz="3200" dirty="0" smtClean="0"/>
              <a:t>Iran: Distribution of Constitutional Power</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609600" y="457200"/>
            <a:ext cx="5351638" cy="5967412"/>
          </a:xfrm>
          <a:prstGeom prst="rect">
            <a:avLst/>
          </a:prstGeom>
          <a:noFill/>
          <a:ln w="9525">
            <a:noFill/>
            <a:miter lim="800000"/>
            <a:headEnd/>
            <a:tailEnd/>
          </a:ln>
          <a:effectLst/>
        </p:spPr>
      </p:pic>
      <p:sp>
        <p:nvSpPr>
          <p:cNvPr id="4" name="TextBox 3"/>
          <p:cNvSpPr txBox="1"/>
          <p:nvPr/>
        </p:nvSpPr>
        <p:spPr>
          <a:xfrm>
            <a:off x="6477000" y="6019800"/>
            <a:ext cx="4117474" cy="646331"/>
          </a:xfrm>
          <a:prstGeom prst="rect">
            <a:avLst/>
          </a:prstGeom>
          <a:noFill/>
        </p:spPr>
        <p:txBody>
          <a:bodyPr wrap="none" rtlCol="0">
            <a:spAutoFit/>
          </a:bodyPr>
          <a:lstStyle/>
          <a:p>
            <a:r>
              <a:rPr lang="en-US" dirty="0" smtClean="0"/>
              <a:t>Source:  </a:t>
            </a:r>
            <a:r>
              <a:rPr lang="en-US" dirty="0" err="1" smtClean="0"/>
              <a:t>Thaler</a:t>
            </a:r>
            <a:r>
              <a:rPr lang="en-US" dirty="0" smtClean="0"/>
              <a:t> et al., (2010) “Mullahs,</a:t>
            </a:r>
          </a:p>
          <a:p>
            <a:r>
              <a:rPr lang="en-US" dirty="0" smtClean="0"/>
              <a:t>Guards and </a:t>
            </a:r>
            <a:r>
              <a:rPr lang="en-US" dirty="0" err="1" smtClean="0"/>
              <a:t>Bonyads</a:t>
            </a:r>
            <a:r>
              <a:rPr lang="en-US" dirty="0" smtClean="0"/>
              <a:t>,” Rand</a:t>
            </a:r>
            <a:endParaRPr lang="en-US" dirty="0"/>
          </a:p>
        </p:txBody>
      </p:sp>
    </p:spTree>
    <p:extLst>
      <p:ext uri="{BB962C8B-B14F-4D97-AF65-F5344CB8AC3E}">
        <p14:creationId xmlns:p14="http://schemas.microsoft.com/office/powerpoint/2010/main" val="60464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hlinkClick r:id="rId3"/>
              </a:rPr>
              <a:t>Link to article on 1999 student protest</a:t>
            </a:r>
            <a:endParaRPr lang="en-US"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257800" y="609600"/>
            <a:ext cx="3200400" cy="762000"/>
          </a:xfrm>
        </p:spPr>
        <p:txBody>
          <a:bodyPr/>
          <a:lstStyle/>
          <a:p>
            <a:pPr algn="l" eaLnBrk="1" hangingPunct="1"/>
            <a:r>
              <a:rPr lang="en-US" smtClean="0"/>
              <a:t>Princess Fawzia</a:t>
            </a:r>
          </a:p>
        </p:txBody>
      </p:sp>
      <p:pic>
        <p:nvPicPr>
          <p:cNvPr id="14339" name="Picture 3" descr="Fawzia2"/>
          <p:cNvPicPr>
            <a:picLocks noChangeAspect="1" noChangeArrowheads="1"/>
          </p:cNvPicPr>
          <p:nvPr/>
        </p:nvPicPr>
        <p:blipFill>
          <a:blip r:embed="rId3" cstate="print"/>
          <a:srcRect/>
          <a:stretch>
            <a:fillRect/>
          </a:stretch>
        </p:blipFill>
        <p:spPr bwMode="auto">
          <a:xfrm>
            <a:off x="838200" y="152400"/>
            <a:ext cx="4067175" cy="6407150"/>
          </a:xfrm>
          <a:prstGeom prst="rect">
            <a:avLst/>
          </a:prstGeom>
          <a:noFill/>
          <a:ln w="9525">
            <a:noFill/>
            <a:miter lim="800000"/>
            <a:headEnd/>
            <a:tailEnd/>
          </a:ln>
        </p:spPr>
      </p:pic>
      <p:sp>
        <p:nvSpPr>
          <p:cNvPr id="14340" name="Text Box 4"/>
          <p:cNvSpPr txBox="1">
            <a:spLocks noChangeArrowheads="1"/>
          </p:cNvSpPr>
          <p:nvPr/>
        </p:nvSpPr>
        <p:spPr bwMode="auto">
          <a:xfrm>
            <a:off x="5165725" y="3546475"/>
            <a:ext cx="3814763" cy="1552575"/>
          </a:xfrm>
          <a:prstGeom prst="rect">
            <a:avLst/>
          </a:prstGeom>
          <a:noFill/>
          <a:ln w="9525">
            <a:noFill/>
            <a:miter lim="800000"/>
            <a:headEnd/>
            <a:tailEnd/>
          </a:ln>
        </p:spPr>
        <p:txBody>
          <a:bodyPr wrap="none">
            <a:spAutoFit/>
          </a:bodyPr>
          <a:lstStyle/>
          <a:p>
            <a:r>
              <a:rPr lang="en-US"/>
              <a:t>Sister of King Faruk of Egypt</a:t>
            </a:r>
          </a:p>
          <a:p>
            <a:endParaRPr lang="en-US"/>
          </a:p>
          <a:p>
            <a:r>
              <a:rPr lang="en-US"/>
              <a:t>About the time she married</a:t>
            </a:r>
          </a:p>
          <a:p>
            <a:r>
              <a:rPr lang="en-US"/>
              <a:t>the Shah of Iran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Iran: Vegetation and Land Use</a:t>
            </a:r>
          </a:p>
        </p:txBody>
      </p:sp>
      <p:pic>
        <p:nvPicPr>
          <p:cNvPr id="7171" name="Picture 3"/>
          <p:cNvPicPr>
            <a:picLocks noChangeAspect="1" noChangeArrowheads="1"/>
          </p:cNvPicPr>
          <p:nvPr/>
        </p:nvPicPr>
        <p:blipFill>
          <a:blip r:embed="rId3" cstate="print"/>
          <a:srcRect/>
          <a:stretch>
            <a:fillRect/>
          </a:stretch>
        </p:blipFill>
        <p:spPr bwMode="auto">
          <a:xfrm>
            <a:off x="762000" y="1828800"/>
            <a:ext cx="6067425" cy="4375150"/>
          </a:xfrm>
          <a:prstGeom prst="rect">
            <a:avLst/>
          </a:prstGeom>
          <a:noFill/>
          <a:ln w="9525">
            <a:noFill/>
            <a:miter lim="800000"/>
            <a:headEnd/>
            <a:tailEnd/>
          </a:ln>
        </p:spPr>
      </p:pic>
      <p:sp>
        <p:nvSpPr>
          <p:cNvPr id="7172" name="Text Box 4"/>
          <p:cNvSpPr txBox="1">
            <a:spLocks noChangeArrowheads="1"/>
          </p:cNvSpPr>
          <p:nvPr/>
        </p:nvSpPr>
        <p:spPr bwMode="auto">
          <a:xfrm>
            <a:off x="517525" y="6338888"/>
            <a:ext cx="5576888" cy="396875"/>
          </a:xfrm>
          <a:prstGeom prst="rect">
            <a:avLst/>
          </a:prstGeom>
          <a:noFill/>
          <a:ln w="9525">
            <a:noFill/>
            <a:miter lim="800000"/>
            <a:headEnd/>
            <a:tailEnd/>
          </a:ln>
        </p:spPr>
        <p:txBody>
          <a:bodyPr wrap="none">
            <a:spAutoFit/>
          </a:bodyPr>
          <a:lstStyle/>
          <a:p>
            <a:r>
              <a:rPr lang="en-US" sz="2000"/>
              <a:t>Source: </a:t>
            </a:r>
            <a:r>
              <a:rPr lang="en-US" sz="2000" i="1"/>
              <a:t>Encyclopaedia Iranica</a:t>
            </a:r>
            <a:r>
              <a:rPr lang="en-US" sz="2000"/>
              <a:t>, article on agriculture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57800" y="609600"/>
            <a:ext cx="3581400" cy="762000"/>
          </a:xfrm>
        </p:spPr>
        <p:txBody>
          <a:bodyPr/>
          <a:lstStyle/>
          <a:p>
            <a:pPr eaLnBrk="1" hangingPunct="1"/>
            <a:r>
              <a:rPr lang="en-US" sz="3200" smtClean="0"/>
              <a:t>Nasser al-Din Shah</a:t>
            </a:r>
          </a:p>
        </p:txBody>
      </p:sp>
      <p:pic>
        <p:nvPicPr>
          <p:cNvPr id="9219" name="Picture 3" descr="nasser_al_din_shah"/>
          <p:cNvPicPr>
            <a:picLocks noChangeAspect="1" noChangeArrowheads="1"/>
          </p:cNvPicPr>
          <p:nvPr/>
        </p:nvPicPr>
        <p:blipFill>
          <a:blip r:embed="rId3" cstate="print"/>
          <a:srcRect/>
          <a:stretch>
            <a:fillRect/>
          </a:stretch>
        </p:blipFill>
        <p:spPr bwMode="auto">
          <a:xfrm>
            <a:off x="533400" y="304800"/>
            <a:ext cx="4514850" cy="6400800"/>
          </a:xfrm>
          <a:prstGeom prst="rect">
            <a:avLst/>
          </a:prstGeom>
          <a:noFill/>
          <a:ln w="9525">
            <a:noFill/>
            <a:miter lim="800000"/>
            <a:headEnd/>
            <a:tailEnd/>
          </a:ln>
        </p:spPr>
      </p:pic>
      <p:sp>
        <p:nvSpPr>
          <p:cNvPr id="9220" name="Text Box 4"/>
          <p:cNvSpPr txBox="1">
            <a:spLocks noChangeArrowheads="1"/>
          </p:cNvSpPr>
          <p:nvPr/>
        </p:nvSpPr>
        <p:spPr bwMode="auto">
          <a:xfrm>
            <a:off x="5165725" y="1870075"/>
            <a:ext cx="3986989" cy="2308324"/>
          </a:xfrm>
          <a:prstGeom prst="rect">
            <a:avLst/>
          </a:prstGeom>
          <a:noFill/>
          <a:ln w="9525">
            <a:noFill/>
            <a:miter lim="800000"/>
            <a:headEnd/>
            <a:tailEnd/>
          </a:ln>
        </p:spPr>
        <p:txBody>
          <a:bodyPr wrap="none">
            <a:spAutoFit/>
          </a:bodyPr>
          <a:lstStyle/>
          <a:p>
            <a:r>
              <a:rPr lang="en-US" dirty="0" smtClean="0"/>
              <a:t>Born 1831; ruled1848-1896. </a:t>
            </a:r>
            <a:endParaRPr lang="en-US" dirty="0"/>
          </a:p>
          <a:p>
            <a:r>
              <a:rPr lang="en-US" dirty="0"/>
              <a:t>(</a:t>
            </a:r>
            <a:r>
              <a:rPr lang="en-US" dirty="0" err="1"/>
              <a:t>Qajar</a:t>
            </a:r>
            <a:r>
              <a:rPr lang="en-US" dirty="0"/>
              <a:t> dynasty)</a:t>
            </a:r>
          </a:p>
          <a:p>
            <a:r>
              <a:rPr lang="en-US" dirty="0"/>
              <a:t>Modernizer who lost zeal for</a:t>
            </a:r>
          </a:p>
          <a:p>
            <a:r>
              <a:rPr lang="en-US" dirty="0"/>
              <a:t>change.</a:t>
            </a:r>
          </a:p>
          <a:p>
            <a:r>
              <a:rPr lang="en-US" dirty="0"/>
              <a:t>Assassinated by a follower of </a:t>
            </a:r>
          </a:p>
          <a:p>
            <a:r>
              <a:rPr lang="en-US" dirty="0"/>
              <a:t>Jamal al-Din al-Afghani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Resilience 1</a:t>
            </a:r>
          </a:p>
        </p:txBody>
      </p:sp>
      <p:graphicFrame>
        <p:nvGraphicFramePr>
          <p:cNvPr id="1026" name="Object 3"/>
          <p:cNvGraphicFramePr>
            <a:graphicFrameLocks noGrp="1" noChangeAspect="1"/>
          </p:cNvGraphicFramePr>
          <p:nvPr>
            <p:ph sz="half" idx="1"/>
          </p:nvPr>
        </p:nvGraphicFramePr>
        <p:xfrm>
          <a:off x="381000" y="228600"/>
          <a:ext cx="8001000" cy="5851525"/>
        </p:xfrm>
        <a:graphic>
          <a:graphicData uri="http://schemas.openxmlformats.org/presentationml/2006/ole">
            <mc:AlternateContent xmlns:mc="http://schemas.openxmlformats.org/markup-compatibility/2006">
              <mc:Choice xmlns:v="urn:schemas-microsoft-com:vml" Requires="v">
                <p:oleObj spid="_x0000_s71730" name="Image" r:id="rId4" imgW="9358730" imgH="6844444" progId="">
                  <p:embed/>
                </p:oleObj>
              </mc:Choice>
              <mc:Fallback>
                <p:oleObj name="Image" r:id="rId4" imgW="9358730" imgH="6844444"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
                        <a:ext cx="80010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p:cNvSpPr txBox="1">
            <a:spLocks noChangeArrowheads="1"/>
          </p:cNvSpPr>
          <p:nvPr/>
        </p:nvSpPr>
        <p:spPr bwMode="auto">
          <a:xfrm>
            <a:off x="403225" y="6392863"/>
            <a:ext cx="184150" cy="457200"/>
          </a:xfrm>
          <a:prstGeom prst="rect">
            <a:avLst/>
          </a:prstGeom>
          <a:noFill/>
          <a:ln w="9525">
            <a:noFill/>
            <a:miter lim="800000"/>
            <a:headEnd/>
            <a:tailEnd/>
          </a:ln>
        </p:spPr>
        <p:txBody>
          <a:bodyPr>
            <a:spAutoFit/>
          </a:bodyPr>
          <a:lstStyle/>
          <a:p>
            <a:pPr>
              <a:spcBef>
                <a:spcPct val="50000"/>
              </a:spcBef>
            </a:pPr>
            <a:endParaRPr lang="en-US"/>
          </a:p>
        </p:txBody>
      </p:sp>
      <p:pic>
        <p:nvPicPr>
          <p:cNvPr id="1029" name="Picture 5"/>
          <p:cNvPicPr>
            <a:picLocks noGrp="1" noChangeAspect="1" noChangeArrowheads="1"/>
          </p:cNvPicPr>
          <p:nvPr>
            <p:ph sz="half" idx="2"/>
          </p:nvPr>
        </p:nvPicPr>
        <p:blipFill>
          <a:blip r:embed="rId6" cstate="print"/>
          <a:srcRect/>
          <a:stretch>
            <a:fillRect/>
          </a:stretch>
        </p:blipFill>
        <p:spPr>
          <a:xfrm>
            <a:off x="1295400" y="6219825"/>
            <a:ext cx="2867025" cy="638175"/>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Resilience 4</a:t>
            </a:r>
          </a:p>
        </p:txBody>
      </p:sp>
      <p:pic>
        <p:nvPicPr>
          <p:cNvPr id="32771" name="Picture 3"/>
          <p:cNvPicPr>
            <a:picLocks noGrp="1" noChangeAspect="1" noChangeArrowheads="1"/>
          </p:cNvPicPr>
          <p:nvPr>
            <p:ph sz="half" idx="1"/>
          </p:nvPr>
        </p:nvPicPr>
        <p:blipFill>
          <a:blip r:embed="rId3" cstate="print"/>
          <a:srcRect/>
          <a:stretch>
            <a:fillRect/>
          </a:stretch>
        </p:blipFill>
        <p:spPr>
          <a:xfrm>
            <a:off x="609600" y="214313"/>
            <a:ext cx="7239000" cy="5930900"/>
          </a:xfrm>
          <a:noFill/>
        </p:spPr>
      </p:pic>
      <p:pic>
        <p:nvPicPr>
          <p:cNvPr id="32772" name="Picture 4"/>
          <p:cNvPicPr>
            <a:picLocks noGrp="1" noChangeAspect="1" noChangeArrowheads="1"/>
          </p:cNvPicPr>
          <p:nvPr>
            <p:ph sz="half" idx="2"/>
          </p:nvPr>
        </p:nvPicPr>
        <p:blipFill>
          <a:blip r:embed="rId4" cstate="print"/>
          <a:srcRect/>
          <a:stretch>
            <a:fillRect/>
          </a:stretch>
        </p:blipFill>
        <p:spPr>
          <a:xfrm>
            <a:off x="457200" y="6219825"/>
            <a:ext cx="2867025" cy="638175"/>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629400" y="274638"/>
            <a:ext cx="2057400" cy="2087562"/>
          </a:xfrm>
        </p:spPr>
        <p:txBody>
          <a:bodyPr/>
          <a:lstStyle/>
          <a:p>
            <a:r>
              <a:rPr lang="en-US" smtClean="0"/>
              <a:t>Class Composition in Iran, 1976-2006</a:t>
            </a:r>
          </a:p>
        </p:txBody>
      </p:sp>
      <p:pic>
        <p:nvPicPr>
          <p:cNvPr id="45059" name="Picture 3"/>
          <p:cNvPicPr>
            <a:picLocks noChangeAspect="1" noChangeArrowheads="1"/>
          </p:cNvPicPr>
          <p:nvPr/>
        </p:nvPicPr>
        <p:blipFill>
          <a:blip r:embed="rId3" cstate="print"/>
          <a:srcRect/>
          <a:stretch>
            <a:fillRect/>
          </a:stretch>
        </p:blipFill>
        <p:spPr bwMode="auto">
          <a:xfrm>
            <a:off x="152400" y="228600"/>
            <a:ext cx="6154738" cy="6096000"/>
          </a:xfrm>
          <a:prstGeom prst="rect">
            <a:avLst/>
          </a:prstGeom>
          <a:noFill/>
          <a:ln w="9525">
            <a:noFill/>
            <a:miter lim="800000"/>
            <a:headEnd/>
            <a:tailEnd/>
          </a:ln>
        </p:spPr>
      </p:pic>
      <p:sp>
        <p:nvSpPr>
          <p:cNvPr id="45060" name="TextBox 3"/>
          <p:cNvSpPr txBox="1">
            <a:spLocks noChangeArrowheads="1"/>
          </p:cNvSpPr>
          <p:nvPr/>
        </p:nvSpPr>
        <p:spPr bwMode="auto">
          <a:xfrm>
            <a:off x="152400" y="6324600"/>
            <a:ext cx="8497888" cy="523875"/>
          </a:xfrm>
          <a:prstGeom prst="rect">
            <a:avLst/>
          </a:prstGeom>
          <a:noFill/>
          <a:ln w="9525">
            <a:noFill/>
            <a:miter lim="800000"/>
            <a:headEnd/>
            <a:tailEnd/>
          </a:ln>
        </p:spPr>
        <p:txBody>
          <a:bodyPr wrap="none">
            <a:spAutoFit/>
          </a:bodyPr>
          <a:lstStyle/>
          <a:p>
            <a:r>
              <a:rPr lang="en-US" sz="1400"/>
              <a:t>Source: Behdad and Nomani (2009) “What a Revolution! Thirty Years of Social Class Reshuffling in Iran,”</a:t>
            </a:r>
          </a:p>
          <a:p>
            <a:r>
              <a:rPr lang="en-US" sz="1400" i="1"/>
              <a:t>Comparative Studies of South Asia, Africa and the Middle East </a:t>
            </a:r>
            <a:r>
              <a:rPr lang="en-US" sz="1400"/>
              <a:t>29:1</a:t>
            </a:r>
          </a:p>
        </p:txBody>
      </p:sp>
    </p:spTree>
    <p:extLst>
      <p:ext uri="{BB962C8B-B14F-4D97-AF65-F5344CB8AC3E}">
        <p14:creationId xmlns:p14="http://schemas.microsoft.com/office/powerpoint/2010/main" val="2338124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343400" y="152400"/>
            <a:ext cx="3581400" cy="914400"/>
          </a:xfrm>
        </p:spPr>
        <p:txBody>
          <a:bodyPr/>
          <a:lstStyle/>
          <a:p>
            <a:pPr eaLnBrk="1" hangingPunct="1"/>
            <a:r>
              <a:rPr lang="en-US" dirty="0" smtClean="0"/>
              <a:t>Mir </a:t>
            </a:r>
            <a:r>
              <a:rPr lang="en-US" dirty="0" err="1" smtClean="0"/>
              <a:t>Hossein</a:t>
            </a:r>
            <a:r>
              <a:rPr lang="en-US" dirty="0" smtClean="0"/>
              <a:t> </a:t>
            </a:r>
            <a:r>
              <a:rPr lang="en-US" dirty="0" err="1" smtClean="0"/>
              <a:t>Mousavi</a:t>
            </a:r>
            <a:endParaRPr lang="en-US" dirty="0" smtClean="0"/>
          </a:p>
        </p:txBody>
      </p:sp>
      <p:pic>
        <p:nvPicPr>
          <p:cNvPr id="38915" name="Picture 5" descr="Mir-Hossein Moussavi"/>
          <p:cNvPicPr>
            <a:picLocks noChangeAspect="1" noChangeArrowheads="1"/>
          </p:cNvPicPr>
          <p:nvPr/>
        </p:nvPicPr>
        <p:blipFill>
          <a:blip r:embed="rId3" cstate="print"/>
          <a:srcRect/>
          <a:stretch>
            <a:fillRect/>
          </a:stretch>
        </p:blipFill>
        <p:spPr bwMode="auto">
          <a:xfrm>
            <a:off x="457200" y="304800"/>
            <a:ext cx="3421264" cy="4648200"/>
          </a:xfrm>
          <a:prstGeom prst="rect">
            <a:avLst/>
          </a:prstGeom>
          <a:noFill/>
          <a:ln w="9525">
            <a:noFill/>
            <a:miter lim="800000"/>
            <a:headEnd/>
            <a:tailEnd/>
          </a:ln>
        </p:spPr>
      </p:pic>
      <p:sp>
        <p:nvSpPr>
          <p:cNvPr id="38916" name="Text Box 6"/>
          <p:cNvSpPr txBox="1">
            <a:spLocks noChangeArrowheads="1"/>
          </p:cNvSpPr>
          <p:nvPr/>
        </p:nvSpPr>
        <p:spPr bwMode="auto">
          <a:xfrm>
            <a:off x="4038600" y="1295400"/>
            <a:ext cx="5105400" cy="3785652"/>
          </a:xfrm>
          <a:prstGeom prst="rect">
            <a:avLst/>
          </a:prstGeom>
          <a:noFill/>
          <a:ln w="9525">
            <a:noFill/>
            <a:miter lim="800000"/>
            <a:headEnd/>
            <a:tailEnd/>
          </a:ln>
        </p:spPr>
        <p:txBody>
          <a:bodyPr wrap="square">
            <a:spAutoFit/>
          </a:bodyPr>
          <a:lstStyle/>
          <a:p>
            <a:r>
              <a:rPr lang="en-US" dirty="0"/>
              <a:t>1941 –</a:t>
            </a:r>
          </a:p>
          <a:p>
            <a:r>
              <a:rPr lang="en-US" dirty="0"/>
              <a:t>Architect by training</a:t>
            </a:r>
          </a:p>
          <a:p>
            <a:endParaRPr lang="en-US" dirty="0"/>
          </a:p>
          <a:p>
            <a:r>
              <a:rPr lang="en-US" dirty="0"/>
              <a:t>Prime Minister 1981-89, also</a:t>
            </a:r>
          </a:p>
          <a:p>
            <a:r>
              <a:rPr lang="en-US" dirty="0"/>
              <a:t>Minister of Foreign Affairs</a:t>
            </a:r>
          </a:p>
          <a:p>
            <a:endParaRPr lang="en-US" dirty="0"/>
          </a:p>
          <a:p>
            <a:r>
              <a:rPr lang="en-US" dirty="0"/>
              <a:t>Described as the </a:t>
            </a:r>
            <a:r>
              <a:rPr lang="en-US" dirty="0" smtClean="0"/>
              <a:t>‘Reformist</a:t>
            </a:r>
            <a:endParaRPr lang="en-US" dirty="0"/>
          </a:p>
          <a:p>
            <a:r>
              <a:rPr lang="en-US" dirty="0" smtClean="0"/>
              <a:t>Candidate’ </a:t>
            </a:r>
            <a:r>
              <a:rPr lang="en-US" dirty="0"/>
              <a:t>in June, 2009 </a:t>
            </a:r>
            <a:r>
              <a:rPr lang="en-US" dirty="0" smtClean="0"/>
              <a:t>elections. The announced results of that election – giving victory to Ahmadinejad - were</a:t>
            </a:r>
            <a:endParaRPr lang="en-US" dirty="0"/>
          </a:p>
        </p:txBody>
      </p:sp>
      <p:sp>
        <p:nvSpPr>
          <p:cNvPr id="2" name="TextBox 1"/>
          <p:cNvSpPr txBox="1"/>
          <p:nvPr/>
        </p:nvSpPr>
        <p:spPr>
          <a:xfrm>
            <a:off x="0" y="5120129"/>
            <a:ext cx="9617569" cy="1200329"/>
          </a:xfrm>
          <a:prstGeom prst="rect">
            <a:avLst/>
          </a:prstGeom>
          <a:noFill/>
        </p:spPr>
        <p:txBody>
          <a:bodyPr wrap="none" rtlCol="0">
            <a:spAutoFit/>
          </a:bodyPr>
          <a:lstStyle/>
          <a:p>
            <a:r>
              <a:rPr lang="en-US" dirty="0"/>
              <a:t>widely doubted, and led to massive protests. </a:t>
            </a:r>
            <a:r>
              <a:rPr lang="en-US" dirty="0" smtClean="0"/>
              <a:t>His wife, Zahra </a:t>
            </a:r>
            <a:r>
              <a:rPr lang="en-US" dirty="0" err="1" smtClean="0"/>
              <a:t>Rahnavard</a:t>
            </a:r>
            <a:r>
              <a:rPr lang="en-US" dirty="0" smtClean="0"/>
              <a:t>,</a:t>
            </a:r>
          </a:p>
          <a:p>
            <a:r>
              <a:rPr lang="en-US" dirty="0"/>
              <a:t>i</a:t>
            </a:r>
            <a:r>
              <a:rPr lang="en-US" dirty="0" smtClean="0"/>
              <a:t>s a leading political activist and cultural figure. They are under house arrest.</a:t>
            </a:r>
          </a:p>
          <a:p>
            <a:r>
              <a:rPr lang="en-US" dirty="0" smtClean="0"/>
              <a:t>Leader of the ‘Green Movement.’</a:t>
            </a:r>
            <a:endParaRPr lang="en-US" dirty="0"/>
          </a:p>
        </p:txBody>
      </p:sp>
    </p:spTree>
    <p:extLst>
      <p:ext uri="{BB962C8B-B14F-4D97-AF65-F5344CB8AC3E}">
        <p14:creationId xmlns:p14="http://schemas.microsoft.com/office/powerpoint/2010/main" val="2378005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
            <a:ext cx="3048000" cy="1143000"/>
          </a:xfrm>
        </p:spPr>
        <p:txBody>
          <a:bodyPr/>
          <a:lstStyle/>
          <a:p>
            <a:r>
              <a:rPr lang="en-US" sz="2000" dirty="0" smtClean="0"/>
              <a:t>Los Angeles Times</a:t>
            </a:r>
            <a:br>
              <a:rPr lang="en-US" sz="2000" dirty="0" smtClean="0"/>
            </a:br>
            <a:r>
              <a:rPr lang="en-US" sz="2000" dirty="0" smtClean="0"/>
              <a:t>October 30, 2010</a:t>
            </a:r>
            <a:endParaRPr lang="en-US" sz="2000" dirty="0"/>
          </a:p>
        </p:txBody>
      </p:sp>
      <p:pic>
        <p:nvPicPr>
          <p:cNvPr id="58370" name="Picture 2"/>
          <p:cNvPicPr>
            <a:picLocks noChangeAspect="1" noChangeArrowheads="1"/>
          </p:cNvPicPr>
          <p:nvPr/>
        </p:nvPicPr>
        <p:blipFill>
          <a:blip r:embed="rId2" cstate="print"/>
          <a:srcRect/>
          <a:stretch>
            <a:fillRect/>
          </a:stretch>
        </p:blipFill>
        <p:spPr bwMode="auto">
          <a:xfrm>
            <a:off x="228600" y="152400"/>
            <a:ext cx="4361447" cy="2209800"/>
          </a:xfrm>
          <a:prstGeom prst="rect">
            <a:avLst/>
          </a:prstGeom>
          <a:noFill/>
          <a:ln w="9525">
            <a:noFill/>
            <a:miter lim="800000"/>
            <a:headEnd/>
            <a:tailEnd/>
          </a:ln>
          <a:effectLst/>
        </p:spPr>
      </p:pic>
      <p:sp>
        <p:nvSpPr>
          <p:cNvPr id="4" name="TextBox 3"/>
          <p:cNvSpPr txBox="1"/>
          <p:nvPr/>
        </p:nvSpPr>
        <p:spPr>
          <a:xfrm>
            <a:off x="0" y="2438400"/>
            <a:ext cx="9144000" cy="5262979"/>
          </a:xfrm>
          <a:prstGeom prst="rect">
            <a:avLst/>
          </a:prstGeom>
          <a:noFill/>
        </p:spPr>
        <p:txBody>
          <a:bodyPr wrap="square" rtlCol="0">
            <a:spAutoFit/>
          </a:bodyPr>
          <a:lstStyle/>
          <a:p>
            <a:r>
              <a:rPr lang="en-US" dirty="0" smtClean="0"/>
              <a:t>the Shiite Muslim clergy if they embrace Western ideals or oppose President </a:t>
            </a:r>
            <a:r>
              <a:rPr lang="en-US" dirty="0" err="1" smtClean="0"/>
              <a:t>Ahmadinejad's</a:t>
            </a:r>
            <a:r>
              <a:rPr lang="en-US" dirty="0" smtClean="0"/>
              <a:t> hard-line government, the Islamic Republic could collapse.</a:t>
            </a:r>
          </a:p>
          <a:p>
            <a:r>
              <a:rPr lang="en-US" dirty="0" smtClean="0"/>
              <a:t>--</a:t>
            </a:r>
          </a:p>
          <a:p>
            <a:r>
              <a:rPr lang="en-US" dirty="0" smtClean="0">
                <a:hlinkClick r:id="rId3" tooltip="Iran"/>
              </a:rPr>
              <a:t>Iran's</a:t>
            </a:r>
            <a:r>
              <a:rPr lang="en-US" dirty="0" smtClean="0"/>
              <a:t> supreme leader wrapped up an unprecedented 10-day visit to the Iranian seminary city of Qom on Friday that was widely seen as an attempt to bolster support among those in a clerical establishment either indifferent or hostile to his conservative agenda.</a:t>
            </a:r>
            <a:br>
              <a:rPr lang="en-US" dirty="0" smtClean="0"/>
            </a:br>
            <a:r>
              <a:rPr lang="en-US" dirty="0" smtClean="0"/>
              <a:t/>
            </a:r>
            <a:br>
              <a:rPr lang="en-US" dirty="0" smtClean="0"/>
            </a:br>
            <a:r>
              <a:rPr lang="en-US" dirty="0" smtClean="0"/>
              <a:t>In a series of meetings, </a:t>
            </a:r>
            <a:r>
              <a:rPr lang="en-US" dirty="0" smtClean="0">
                <a:hlinkClick r:id="rId4" tooltip="Ayatollah Ali Khamenei"/>
              </a:rPr>
              <a:t>Ayatollah Ali </a:t>
            </a:r>
            <a:r>
              <a:rPr lang="en-US" dirty="0" err="1" smtClean="0">
                <a:hlinkClick r:id="rId4" tooltip="Ayatollah Ali Khamenei"/>
              </a:rPr>
              <a:t>Khamenei</a:t>
            </a:r>
            <a:r>
              <a:rPr lang="en-US" dirty="0" smtClean="0"/>
              <a:t> warned turbaned leaders of the Shiite Muslim clergy to avoid becoming excessively enamored of unorthodox, reformist and Western ideas and too unsupportive of the hard-line government of </a:t>
            </a:r>
            <a:r>
              <a:rPr lang="en-US" dirty="0" smtClean="0">
                <a:hlinkClick r:id="rId5" tooltip="Mahmoud Ahmadinejad"/>
              </a:rPr>
              <a:t>President </a:t>
            </a:r>
            <a:r>
              <a:rPr lang="en-US" dirty="0" err="1" smtClean="0">
                <a:hlinkClick r:id="rId5" tooltip="Mahmoud Ahmadinejad"/>
              </a:rPr>
              <a:t>Mahmoud</a:t>
            </a:r>
            <a:r>
              <a:rPr lang="en-US" dirty="0" smtClean="0">
                <a:hlinkClick r:id="rId5" tooltip="Mahmoud Ahmadinejad"/>
              </a:rPr>
              <a:t> </a:t>
            </a:r>
            <a:r>
              <a:rPr lang="en-US" dirty="0" err="1" smtClean="0">
                <a:hlinkClick r:id="rId5" tooltip="Mahmoud Ahmadinejad"/>
              </a:rPr>
              <a:t>Ahmadinejad</a:t>
            </a:r>
            <a:r>
              <a:rPr lang="en-US" dirty="0" smtClean="0"/>
              <a:t>, who has long aroused suspicion among Iran's clerical old guard.</a:t>
            </a:r>
            <a:endParaRPr lang="en-US" dirty="0"/>
          </a:p>
        </p:txBody>
      </p:sp>
      <p:sp>
        <p:nvSpPr>
          <p:cNvPr id="5" name="TextBox 4"/>
          <p:cNvSpPr txBox="1"/>
          <p:nvPr/>
        </p:nvSpPr>
        <p:spPr>
          <a:xfrm>
            <a:off x="4800600" y="1219200"/>
            <a:ext cx="4343400" cy="1200329"/>
          </a:xfrm>
          <a:prstGeom prst="rect">
            <a:avLst/>
          </a:prstGeom>
          <a:noFill/>
        </p:spPr>
        <p:txBody>
          <a:bodyPr wrap="square" rtlCol="0">
            <a:spAutoFit/>
          </a:bodyPr>
          <a:lstStyle/>
          <a:p>
            <a:r>
              <a:rPr lang="en-US" b="1" dirty="0" smtClean="0"/>
              <a:t>Iran's supreme leader demands support of clerics.  </a:t>
            </a:r>
            <a:r>
              <a:rPr lang="en-US" dirty="0" smtClean="0"/>
              <a:t>Ayatollah Ali </a:t>
            </a:r>
            <a:r>
              <a:rPr lang="en-US" dirty="0" err="1" smtClean="0"/>
              <a:t>Khamenei</a:t>
            </a:r>
            <a:r>
              <a:rPr lang="en-US" dirty="0" smtClean="0"/>
              <a:t> warns the leaders of</a:t>
            </a:r>
            <a:endParaRPr lang="en-US" dirty="0"/>
          </a:p>
        </p:txBody>
      </p:sp>
    </p:spTree>
    <p:extLst>
      <p:ext uri="{BB962C8B-B14F-4D97-AF65-F5344CB8AC3E}">
        <p14:creationId xmlns:p14="http://schemas.microsoft.com/office/powerpoint/2010/main" val="224960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609600"/>
            <a:ext cx="5105400" cy="1143000"/>
          </a:xfrm>
        </p:spPr>
        <p:txBody>
          <a:bodyPr/>
          <a:lstStyle/>
          <a:p>
            <a:r>
              <a:rPr lang="en-US" dirty="0" err="1" smtClean="0"/>
              <a:t>Mohammmad</a:t>
            </a:r>
            <a:r>
              <a:rPr lang="en-US" dirty="0" smtClean="0"/>
              <a:t> </a:t>
            </a:r>
            <a:r>
              <a:rPr lang="en-US" dirty="0" err="1" smtClean="0"/>
              <a:t>Bagher</a:t>
            </a:r>
            <a:r>
              <a:rPr lang="en-US" dirty="0" smtClean="0"/>
              <a:t> </a:t>
            </a:r>
            <a:r>
              <a:rPr lang="en-US" dirty="0" err="1" smtClean="0"/>
              <a:t>Ghalibaf</a:t>
            </a:r>
            <a:endParaRPr lang="en-US" dirty="0"/>
          </a:p>
        </p:txBody>
      </p:sp>
      <p:pic>
        <p:nvPicPr>
          <p:cNvPr id="183298" name="Picture 2"/>
          <p:cNvPicPr>
            <a:picLocks noChangeAspect="1" noChangeArrowheads="1"/>
          </p:cNvPicPr>
          <p:nvPr/>
        </p:nvPicPr>
        <p:blipFill>
          <a:blip r:embed="rId3" cstate="print"/>
          <a:srcRect/>
          <a:stretch>
            <a:fillRect/>
          </a:stretch>
        </p:blipFill>
        <p:spPr bwMode="auto">
          <a:xfrm>
            <a:off x="-685800" y="381000"/>
            <a:ext cx="4563086" cy="3048000"/>
          </a:xfrm>
          <a:prstGeom prst="rect">
            <a:avLst/>
          </a:prstGeom>
          <a:noFill/>
          <a:ln w="9525">
            <a:noFill/>
            <a:miter lim="800000"/>
            <a:headEnd/>
            <a:tailEnd/>
          </a:ln>
          <a:effectLst/>
        </p:spPr>
      </p:pic>
      <p:sp>
        <p:nvSpPr>
          <p:cNvPr id="4" name="TextBox 3"/>
          <p:cNvSpPr txBox="1"/>
          <p:nvPr/>
        </p:nvSpPr>
        <p:spPr>
          <a:xfrm>
            <a:off x="3962400" y="1600200"/>
            <a:ext cx="5455340" cy="1938992"/>
          </a:xfrm>
          <a:prstGeom prst="rect">
            <a:avLst/>
          </a:prstGeom>
          <a:noFill/>
        </p:spPr>
        <p:txBody>
          <a:bodyPr wrap="none" rtlCol="0">
            <a:spAutoFit/>
          </a:bodyPr>
          <a:lstStyle/>
          <a:p>
            <a:r>
              <a:rPr lang="en-US" dirty="0" smtClean="0"/>
              <a:t>Born 1961 near </a:t>
            </a:r>
            <a:r>
              <a:rPr lang="en-US" dirty="0" err="1" smtClean="0"/>
              <a:t>Mashhad,in</a:t>
            </a:r>
            <a:r>
              <a:rPr lang="en-US" dirty="0" smtClean="0"/>
              <a:t> eastern Iran.</a:t>
            </a:r>
          </a:p>
          <a:p>
            <a:r>
              <a:rPr lang="en-US" dirty="0" smtClean="0"/>
              <a:t>Active in Iran-Iraq War, and with </a:t>
            </a:r>
            <a:r>
              <a:rPr lang="en-US" dirty="0" err="1" smtClean="0"/>
              <a:t>Basiji</a:t>
            </a:r>
            <a:r>
              <a:rPr lang="en-US" dirty="0" smtClean="0"/>
              <a:t>.</a:t>
            </a:r>
          </a:p>
          <a:p>
            <a:r>
              <a:rPr lang="en-US" dirty="0" smtClean="0"/>
              <a:t>Became Chief of Police for IRI.</a:t>
            </a:r>
          </a:p>
          <a:p>
            <a:r>
              <a:rPr lang="en-US" dirty="0" smtClean="0"/>
              <a:t>Ran for President in 2005. Later that year</a:t>
            </a:r>
          </a:p>
          <a:p>
            <a:r>
              <a:rPr lang="en-US"/>
              <a:t>h</a:t>
            </a:r>
            <a:r>
              <a:rPr lang="en-US" smtClean="0"/>
              <a:t>e was </a:t>
            </a:r>
            <a:r>
              <a:rPr lang="en-US" dirty="0" smtClean="0"/>
              <a:t>selected as Mayor of Tehran.</a:t>
            </a:r>
          </a:p>
        </p:txBody>
      </p:sp>
      <p:sp>
        <p:nvSpPr>
          <p:cNvPr id="6" name="TextBox 5"/>
          <p:cNvSpPr txBox="1"/>
          <p:nvPr/>
        </p:nvSpPr>
        <p:spPr>
          <a:xfrm>
            <a:off x="228600" y="3962400"/>
            <a:ext cx="8589852" cy="2677656"/>
          </a:xfrm>
          <a:prstGeom prst="rect">
            <a:avLst/>
          </a:prstGeom>
          <a:noFill/>
        </p:spPr>
        <p:txBody>
          <a:bodyPr wrap="none" rtlCol="0">
            <a:spAutoFit/>
          </a:bodyPr>
          <a:lstStyle/>
          <a:p>
            <a:r>
              <a:rPr lang="en-US" dirty="0" smtClean="0"/>
              <a:t>Generally viewed as success as Mayor.  Has broad support among</a:t>
            </a:r>
          </a:p>
          <a:p>
            <a:r>
              <a:rPr lang="en-US" dirty="0" smtClean="0"/>
              <a:t>conservatives. Had expressed support for </a:t>
            </a:r>
            <a:r>
              <a:rPr lang="en-US" dirty="0" err="1" smtClean="0"/>
              <a:t>Obama’s</a:t>
            </a:r>
            <a:r>
              <a:rPr lang="en-US" dirty="0" smtClean="0"/>
              <a:t> call for dialogue </a:t>
            </a:r>
          </a:p>
          <a:p>
            <a:r>
              <a:rPr lang="en-US" dirty="0" smtClean="0"/>
              <a:t>between Iran and US. </a:t>
            </a:r>
          </a:p>
          <a:p>
            <a:endParaRPr lang="en-US" dirty="0" smtClean="0"/>
          </a:p>
          <a:p>
            <a:r>
              <a:rPr lang="en-US" dirty="0" smtClean="0"/>
              <a:t>Rising young star.</a:t>
            </a:r>
          </a:p>
          <a:p>
            <a:endParaRPr lang="en-US" dirty="0"/>
          </a:p>
          <a:p>
            <a:r>
              <a:rPr lang="en-US" dirty="0" smtClean="0"/>
              <a:t>Lost to </a:t>
            </a:r>
            <a:r>
              <a:rPr lang="en-US" dirty="0" err="1" smtClean="0"/>
              <a:t>Rouhani</a:t>
            </a:r>
            <a:r>
              <a:rPr lang="en-US" dirty="0" smtClean="0"/>
              <a:t> in 2013 presidential elections.</a:t>
            </a:r>
            <a:endParaRPr lang="en-US" dirty="0"/>
          </a:p>
        </p:txBody>
      </p:sp>
    </p:spTree>
    <p:extLst>
      <p:ext uri="{BB962C8B-B14F-4D97-AF65-F5344CB8AC3E}">
        <p14:creationId xmlns:p14="http://schemas.microsoft.com/office/powerpoint/2010/main" val="199406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200" dirty="0" err="1" smtClean="0"/>
              <a:t>Ahmadinejad</a:t>
            </a:r>
            <a:r>
              <a:rPr lang="en-US" sz="3200" dirty="0" smtClean="0"/>
              <a:t> vs. </a:t>
            </a:r>
            <a:r>
              <a:rPr lang="en-US" sz="3200" dirty="0" err="1" smtClean="0"/>
              <a:t>Khamenei</a:t>
            </a:r>
            <a:r>
              <a:rPr lang="en-US" sz="3200" dirty="0" smtClean="0"/>
              <a:t>  </a:t>
            </a:r>
            <a:r>
              <a:rPr lang="en-US" sz="2400" dirty="0" smtClean="0"/>
              <a:t>in the headlines</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10885" y="1600200"/>
            <a:ext cx="9448799" cy="1066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5651" y="2819400"/>
            <a:ext cx="9459686" cy="838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6721" y="3962400"/>
            <a:ext cx="9341827" cy="1905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3657600" y="1447800"/>
            <a:ext cx="2987386" cy="4381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3505199" y="2743200"/>
            <a:ext cx="3117272" cy="457200"/>
          </a:xfrm>
          <a:prstGeom prst="rect">
            <a:avLst/>
          </a:prstGeom>
          <a:noFill/>
          <a:ln w="9525">
            <a:noFill/>
            <a:miter lim="800000"/>
            <a:headEnd/>
            <a:tailEnd/>
          </a:ln>
          <a:effectLst/>
        </p:spPr>
      </p:pic>
      <p:sp>
        <p:nvSpPr>
          <p:cNvPr id="3" name="TextBox 2"/>
          <p:cNvSpPr txBox="1"/>
          <p:nvPr/>
        </p:nvSpPr>
        <p:spPr>
          <a:xfrm>
            <a:off x="10885" y="6400800"/>
            <a:ext cx="7801879" cy="338554"/>
          </a:xfrm>
          <a:prstGeom prst="rect">
            <a:avLst/>
          </a:prstGeom>
          <a:noFill/>
        </p:spPr>
        <p:txBody>
          <a:bodyPr wrap="none" rtlCol="0">
            <a:spAutoFit/>
          </a:bodyPr>
          <a:lstStyle/>
          <a:p>
            <a:r>
              <a:rPr lang="en-US" sz="1600" dirty="0" smtClean="0"/>
              <a:t>See </a:t>
            </a:r>
            <a:r>
              <a:rPr lang="en-US" sz="1600" dirty="0" err="1" smtClean="0"/>
              <a:t>Farhang</a:t>
            </a:r>
            <a:r>
              <a:rPr lang="en-US" sz="1600" dirty="0" smtClean="0"/>
              <a:t> </a:t>
            </a:r>
            <a:r>
              <a:rPr lang="en-US" sz="1600" dirty="0" err="1" smtClean="0"/>
              <a:t>Jahanpour’s</a:t>
            </a:r>
            <a:r>
              <a:rPr lang="en-US" sz="1600" dirty="0" smtClean="0"/>
              <a:t> guest column in Juan Cole’s blog </a:t>
            </a:r>
            <a:r>
              <a:rPr lang="en-US" sz="1600" i="1" dirty="0" smtClean="0"/>
              <a:t>Informed Comment</a:t>
            </a:r>
            <a:r>
              <a:rPr lang="en-US" sz="1600" dirty="0" smtClean="0"/>
              <a:t>, May 8, 2011</a:t>
            </a:r>
            <a:endParaRPr lang="en-US" sz="1600" dirty="0"/>
          </a:p>
        </p:txBody>
      </p:sp>
    </p:spTree>
    <p:extLst>
      <p:ext uri="{BB962C8B-B14F-4D97-AF65-F5344CB8AC3E}">
        <p14:creationId xmlns:p14="http://schemas.microsoft.com/office/powerpoint/2010/main" val="40325834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Map of 19</a:t>
            </a:r>
            <a:r>
              <a:rPr lang="en-US" baseline="30000" smtClean="0"/>
              <a:t>th</a:t>
            </a:r>
            <a:r>
              <a:rPr lang="en-US" smtClean="0"/>
              <a:t> Century Middle East</a:t>
            </a:r>
          </a:p>
        </p:txBody>
      </p:sp>
      <p:pic>
        <p:nvPicPr>
          <p:cNvPr id="4099" name="Picture 3" descr="Mapa"/>
          <p:cNvPicPr>
            <a:picLocks noChangeAspect="1" noChangeArrowheads="1"/>
          </p:cNvPicPr>
          <p:nvPr/>
        </p:nvPicPr>
        <p:blipFill>
          <a:blip r:embed="rId3" cstate="print"/>
          <a:srcRect/>
          <a:stretch>
            <a:fillRect/>
          </a:stretch>
        </p:blipFill>
        <p:spPr bwMode="auto">
          <a:xfrm>
            <a:off x="914400" y="765175"/>
            <a:ext cx="7315200" cy="5327650"/>
          </a:xfrm>
          <a:prstGeom prst="rect">
            <a:avLst/>
          </a:prstGeom>
          <a:noFill/>
          <a:ln w="9525">
            <a:noFill/>
            <a:miter lim="800000"/>
            <a:headEnd/>
            <a:tailEnd/>
          </a:ln>
        </p:spPr>
      </p:pic>
    </p:spTree>
    <p:extLst>
      <p:ext uri="{BB962C8B-B14F-4D97-AF65-F5344CB8AC3E}">
        <p14:creationId xmlns:p14="http://schemas.microsoft.com/office/powerpoint/2010/main" val="129577822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14400"/>
          </a:xfrm>
        </p:spPr>
        <p:txBody>
          <a:bodyPr/>
          <a:lstStyle/>
          <a:p>
            <a:pPr eaLnBrk="1" hangingPunct="1"/>
            <a:r>
              <a:rPr lang="en-US" smtClean="0"/>
              <a:t>Revolution 4</a:t>
            </a:r>
          </a:p>
        </p:txBody>
      </p:sp>
      <p:pic>
        <p:nvPicPr>
          <p:cNvPr id="20483" name="Picture 3" descr="Iran039_revolution79"/>
          <p:cNvPicPr>
            <a:picLocks noChangeAspect="1" noChangeArrowheads="1"/>
          </p:cNvPicPr>
          <p:nvPr/>
        </p:nvPicPr>
        <p:blipFill>
          <a:blip r:embed="rId3" cstate="print"/>
          <a:srcRect/>
          <a:stretch>
            <a:fillRect/>
          </a:stretch>
        </p:blipFill>
        <p:spPr bwMode="auto">
          <a:xfrm>
            <a:off x="2743200" y="990600"/>
            <a:ext cx="3806825" cy="5508625"/>
          </a:xfrm>
          <a:prstGeom prst="rect">
            <a:avLst/>
          </a:prstGeom>
          <a:noFill/>
          <a:ln w="9525">
            <a:noFill/>
            <a:miter lim="800000"/>
            <a:headEnd/>
            <a:tailEnd/>
          </a:ln>
        </p:spPr>
      </p:pic>
    </p:spTree>
    <p:extLst>
      <p:ext uri="{BB962C8B-B14F-4D97-AF65-F5344CB8AC3E}">
        <p14:creationId xmlns:p14="http://schemas.microsoft.com/office/powerpoint/2010/main" val="384314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pPr eaLnBrk="1" hangingPunct="1"/>
            <a:r>
              <a:rPr lang="en-US" dirty="0" smtClean="0"/>
              <a:t>Children Carpet Weavers, ~1880</a:t>
            </a:r>
          </a:p>
        </p:txBody>
      </p:sp>
      <p:pic>
        <p:nvPicPr>
          <p:cNvPr id="10243" name="Picture 3" descr="ChildrenWeaver"/>
          <p:cNvPicPr>
            <a:picLocks noChangeAspect="1" noChangeArrowheads="1"/>
          </p:cNvPicPr>
          <p:nvPr/>
        </p:nvPicPr>
        <p:blipFill>
          <a:blip r:embed="rId3" cstate="print"/>
          <a:srcRect/>
          <a:stretch>
            <a:fillRect/>
          </a:stretch>
        </p:blipFill>
        <p:spPr bwMode="auto">
          <a:xfrm>
            <a:off x="2057400" y="1447800"/>
            <a:ext cx="4572000" cy="3317875"/>
          </a:xfrm>
          <a:prstGeom prst="rect">
            <a:avLst/>
          </a:prstGeom>
          <a:noFill/>
          <a:ln w="9525">
            <a:noFill/>
            <a:miter lim="800000"/>
            <a:headEnd/>
            <a:tailEnd/>
          </a:ln>
        </p:spPr>
      </p:pic>
      <p:sp>
        <p:nvSpPr>
          <p:cNvPr id="10244" name="Text Box 4"/>
          <p:cNvSpPr txBox="1">
            <a:spLocks noChangeArrowheads="1"/>
          </p:cNvSpPr>
          <p:nvPr/>
        </p:nvSpPr>
        <p:spPr bwMode="auto">
          <a:xfrm>
            <a:off x="136525" y="6338888"/>
            <a:ext cx="4483100" cy="396875"/>
          </a:xfrm>
          <a:prstGeom prst="rect">
            <a:avLst/>
          </a:prstGeom>
          <a:noFill/>
          <a:ln w="9525">
            <a:noFill/>
            <a:miter lim="800000"/>
            <a:headEnd/>
            <a:tailEnd/>
          </a:ln>
        </p:spPr>
        <p:txBody>
          <a:bodyPr wrap="none">
            <a:spAutoFit/>
          </a:bodyPr>
          <a:lstStyle/>
          <a:p>
            <a:r>
              <a:rPr lang="en-US" sz="2000"/>
              <a:t>Source: </a:t>
            </a:r>
            <a:r>
              <a:rPr lang="en-US" sz="2000" i="1"/>
              <a:t>Sevruguin and the Persian Image</a:t>
            </a:r>
            <a:r>
              <a:rPr lang="en-US" sz="20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76400" y="304800"/>
            <a:ext cx="5562600" cy="685800"/>
          </a:xfrm>
        </p:spPr>
        <p:txBody>
          <a:bodyPr/>
          <a:lstStyle/>
          <a:p>
            <a:pPr eaLnBrk="1" hangingPunct="1"/>
            <a:r>
              <a:rPr lang="en-US" dirty="0" smtClean="0"/>
              <a:t>Education in Iran (Persia)</a:t>
            </a:r>
          </a:p>
        </p:txBody>
      </p:sp>
      <p:pic>
        <p:nvPicPr>
          <p:cNvPr id="11267" name="Picture 3" descr="Dabestan"/>
          <p:cNvPicPr>
            <a:picLocks noChangeAspect="1" noChangeArrowheads="1"/>
          </p:cNvPicPr>
          <p:nvPr/>
        </p:nvPicPr>
        <p:blipFill>
          <a:blip r:embed="rId3" cstate="print"/>
          <a:srcRect/>
          <a:stretch>
            <a:fillRect/>
          </a:stretch>
        </p:blipFill>
        <p:spPr bwMode="auto">
          <a:xfrm>
            <a:off x="1371600" y="1066800"/>
            <a:ext cx="5181600" cy="3284538"/>
          </a:xfrm>
          <a:prstGeom prst="rect">
            <a:avLst/>
          </a:prstGeom>
          <a:noFill/>
          <a:ln w="9525">
            <a:noFill/>
            <a:miter lim="800000"/>
            <a:headEnd/>
            <a:tailEnd/>
          </a:ln>
        </p:spPr>
      </p:pic>
      <p:sp>
        <p:nvSpPr>
          <p:cNvPr id="11268" name="Text Box 4"/>
          <p:cNvSpPr txBox="1">
            <a:spLocks noChangeArrowheads="1"/>
          </p:cNvSpPr>
          <p:nvPr/>
        </p:nvSpPr>
        <p:spPr bwMode="auto">
          <a:xfrm>
            <a:off x="3429000" y="4267200"/>
            <a:ext cx="5257800" cy="457200"/>
          </a:xfrm>
          <a:prstGeom prst="rect">
            <a:avLst/>
          </a:prstGeom>
          <a:noFill/>
          <a:ln w="9525">
            <a:noFill/>
            <a:miter lim="800000"/>
            <a:headEnd/>
            <a:tailEnd/>
          </a:ln>
        </p:spPr>
        <p:txBody>
          <a:bodyPr>
            <a:spAutoFit/>
          </a:bodyPr>
          <a:lstStyle/>
          <a:p>
            <a:pPr>
              <a:spcBef>
                <a:spcPct val="50000"/>
              </a:spcBef>
            </a:pPr>
            <a:endParaRPr lang="en-US"/>
          </a:p>
        </p:txBody>
      </p:sp>
      <p:sp>
        <p:nvSpPr>
          <p:cNvPr id="11269" name="Text Box 5"/>
          <p:cNvSpPr txBox="1">
            <a:spLocks noChangeArrowheads="1"/>
          </p:cNvSpPr>
          <p:nvPr/>
        </p:nvSpPr>
        <p:spPr bwMode="auto">
          <a:xfrm>
            <a:off x="685800" y="4724400"/>
            <a:ext cx="8077200" cy="1569660"/>
          </a:xfrm>
          <a:prstGeom prst="rect">
            <a:avLst/>
          </a:prstGeom>
          <a:noFill/>
          <a:ln w="9525">
            <a:noFill/>
            <a:miter lim="800000"/>
            <a:headEnd/>
            <a:tailEnd/>
          </a:ln>
        </p:spPr>
        <p:txBody>
          <a:bodyPr wrap="square">
            <a:spAutoFit/>
          </a:bodyPr>
          <a:lstStyle/>
          <a:p>
            <a:r>
              <a:rPr lang="en-US" dirty="0"/>
              <a:t>“In 1900, there were only 21 </a:t>
            </a:r>
            <a:r>
              <a:rPr lang="en-US" dirty="0" err="1"/>
              <a:t>Dabestan</a:t>
            </a:r>
            <a:r>
              <a:rPr lang="en-US" dirty="0"/>
              <a:t> or modern primary schools in Iran. Prior to their introduction, vehemently opposed by the mullahs, </a:t>
            </a:r>
            <a:r>
              <a:rPr lang="en-US" dirty="0" err="1"/>
              <a:t>Maktabs</a:t>
            </a:r>
            <a:r>
              <a:rPr lang="en-US" dirty="0"/>
              <a:t> or religious schools run by mullahs were the norm.”  </a:t>
            </a:r>
          </a:p>
        </p:txBody>
      </p:sp>
      <p:sp>
        <p:nvSpPr>
          <p:cNvPr id="11270" name="Text Box 6"/>
          <p:cNvSpPr txBox="1">
            <a:spLocks noChangeArrowheads="1"/>
          </p:cNvSpPr>
          <p:nvPr/>
        </p:nvSpPr>
        <p:spPr bwMode="auto">
          <a:xfrm>
            <a:off x="6985000" y="3962400"/>
            <a:ext cx="2159000" cy="366713"/>
          </a:xfrm>
          <a:prstGeom prst="rect">
            <a:avLst/>
          </a:prstGeom>
          <a:noFill/>
          <a:ln w="9525">
            <a:noFill/>
            <a:miter lim="800000"/>
            <a:headEnd/>
            <a:tailEnd/>
          </a:ln>
        </p:spPr>
        <p:txBody>
          <a:bodyPr wrap="none">
            <a:spAutoFit/>
          </a:bodyPr>
          <a:lstStyle/>
          <a:p>
            <a:r>
              <a:rPr lang="en-US" sz="1800" dirty="0"/>
              <a:t>Source: </a:t>
            </a:r>
            <a:r>
              <a:rPr lang="en-US" sz="1800" dirty="0" err="1"/>
              <a:t>iran-va-jahan</a:t>
            </a:r>
            <a:endParaRPr lang="en-US" sz="1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48400" y="152400"/>
            <a:ext cx="2057400" cy="1143000"/>
          </a:xfrm>
        </p:spPr>
        <p:txBody>
          <a:bodyPr/>
          <a:lstStyle/>
          <a:p>
            <a:pPr eaLnBrk="1" hangingPunct="1"/>
            <a:r>
              <a:rPr lang="en-US" smtClean="0"/>
              <a:t>Reza Shah Pahlavi</a:t>
            </a:r>
          </a:p>
        </p:txBody>
      </p:sp>
      <p:pic>
        <p:nvPicPr>
          <p:cNvPr id="12291" name="Picture 3" descr="pahlavi1"/>
          <p:cNvPicPr>
            <a:picLocks noChangeAspect="1" noChangeArrowheads="1"/>
          </p:cNvPicPr>
          <p:nvPr/>
        </p:nvPicPr>
        <p:blipFill>
          <a:blip r:embed="rId3" cstate="print"/>
          <a:srcRect/>
          <a:stretch>
            <a:fillRect/>
          </a:stretch>
        </p:blipFill>
        <p:spPr bwMode="auto">
          <a:xfrm>
            <a:off x="0" y="533400"/>
            <a:ext cx="4103688" cy="5888038"/>
          </a:xfrm>
          <a:prstGeom prst="rect">
            <a:avLst/>
          </a:prstGeom>
          <a:noFill/>
          <a:ln w="9525">
            <a:noFill/>
            <a:miter lim="800000"/>
            <a:headEnd/>
            <a:tailEnd/>
          </a:ln>
        </p:spPr>
      </p:pic>
      <p:sp>
        <p:nvSpPr>
          <p:cNvPr id="12292" name="Text Box 5"/>
          <p:cNvSpPr txBox="1">
            <a:spLocks noChangeArrowheads="1"/>
          </p:cNvSpPr>
          <p:nvPr/>
        </p:nvSpPr>
        <p:spPr bwMode="auto">
          <a:xfrm>
            <a:off x="4200525" y="1447800"/>
            <a:ext cx="5085046" cy="5262979"/>
          </a:xfrm>
          <a:prstGeom prst="rect">
            <a:avLst/>
          </a:prstGeom>
          <a:noFill/>
          <a:ln w="9525">
            <a:noFill/>
            <a:miter lim="800000"/>
            <a:headEnd/>
            <a:tailEnd/>
          </a:ln>
        </p:spPr>
        <p:txBody>
          <a:bodyPr wrap="none">
            <a:spAutoFit/>
          </a:bodyPr>
          <a:lstStyle/>
          <a:p>
            <a:r>
              <a:rPr lang="en-US" dirty="0"/>
              <a:t>1878-1944</a:t>
            </a:r>
          </a:p>
          <a:p>
            <a:r>
              <a:rPr lang="en-US" dirty="0"/>
              <a:t>Shah (emperor) 1925-41</a:t>
            </a:r>
          </a:p>
          <a:p>
            <a:endParaRPr lang="en-US" dirty="0"/>
          </a:p>
          <a:p>
            <a:r>
              <a:rPr lang="en-US" dirty="0"/>
              <a:t>Born into military family. Charismatic</a:t>
            </a:r>
          </a:p>
          <a:p>
            <a:r>
              <a:rPr lang="en-US" dirty="0"/>
              <a:t>leader. With British help, he overthrew</a:t>
            </a:r>
          </a:p>
          <a:p>
            <a:r>
              <a:rPr lang="en-US" dirty="0"/>
              <a:t>previous government.</a:t>
            </a:r>
          </a:p>
          <a:p>
            <a:r>
              <a:rPr lang="en-US" dirty="0"/>
              <a:t>Described as following policies</a:t>
            </a:r>
          </a:p>
          <a:p>
            <a:r>
              <a:rPr lang="en-US" dirty="0"/>
              <a:t>similar to Ataturk (more secular,</a:t>
            </a:r>
          </a:p>
          <a:p>
            <a:r>
              <a:rPr lang="en-US" dirty="0"/>
              <a:t>no religious clothing). Later, </a:t>
            </a:r>
          </a:p>
          <a:p>
            <a:r>
              <a:rPr lang="en-US" dirty="0"/>
              <a:t>established close ties to Germany </a:t>
            </a:r>
          </a:p>
          <a:p>
            <a:r>
              <a:rPr lang="en-US" dirty="0"/>
              <a:t>in effort to counterbalance British.</a:t>
            </a:r>
          </a:p>
          <a:p>
            <a:endParaRPr lang="en-US" dirty="0"/>
          </a:p>
          <a:p>
            <a:r>
              <a:rPr lang="en-US" dirty="0" smtClean="0"/>
              <a:t>Forced into exile in 1941; </a:t>
            </a:r>
            <a:r>
              <a:rPr lang="en-US" dirty="0"/>
              <a:t>succeeded </a:t>
            </a:r>
            <a:r>
              <a:rPr lang="en-US" dirty="0" smtClean="0"/>
              <a:t>by</a:t>
            </a:r>
          </a:p>
          <a:p>
            <a:r>
              <a:rPr lang="en-US" dirty="0" smtClean="0"/>
              <a:t>his </a:t>
            </a:r>
            <a:r>
              <a:rPr lang="en-US" dirty="0"/>
              <a:t>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91200" y="0"/>
            <a:ext cx="3200400" cy="1371600"/>
          </a:xfrm>
        </p:spPr>
        <p:txBody>
          <a:bodyPr/>
          <a:lstStyle/>
          <a:p>
            <a:pPr eaLnBrk="1" hangingPunct="1"/>
            <a:r>
              <a:rPr lang="en-US" dirty="0" smtClean="0"/>
              <a:t>Mohammad Reza Shah Pahlavi</a:t>
            </a:r>
          </a:p>
        </p:txBody>
      </p:sp>
      <p:pic>
        <p:nvPicPr>
          <p:cNvPr id="13315" name="Picture 3" descr="mohammadreza_shah1"/>
          <p:cNvPicPr>
            <a:picLocks noChangeAspect="1" noChangeArrowheads="1"/>
          </p:cNvPicPr>
          <p:nvPr/>
        </p:nvPicPr>
        <p:blipFill>
          <a:blip r:embed="rId3" cstate="print"/>
          <a:srcRect/>
          <a:stretch>
            <a:fillRect/>
          </a:stretch>
        </p:blipFill>
        <p:spPr bwMode="auto">
          <a:xfrm>
            <a:off x="228601" y="685800"/>
            <a:ext cx="3962399" cy="4105341"/>
          </a:xfrm>
          <a:prstGeom prst="rect">
            <a:avLst/>
          </a:prstGeom>
          <a:noFill/>
          <a:ln w="9525">
            <a:noFill/>
            <a:miter lim="800000"/>
            <a:headEnd/>
            <a:tailEnd/>
          </a:ln>
        </p:spPr>
      </p:pic>
      <p:sp>
        <p:nvSpPr>
          <p:cNvPr id="13316" name="Text Box 5"/>
          <p:cNvSpPr txBox="1">
            <a:spLocks noChangeArrowheads="1"/>
          </p:cNvSpPr>
          <p:nvPr/>
        </p:nvSpPr>
        <p:spPr bwMode="auto">
          <a:xfrm>
            <a:off x="4343400" y="1295400"/>
            <a:ext cx="4994888" cy="3170099"/>
          </a:xfrm>
          <a:prstGeom prst="rect">
            <a:avLst/>
          </a:prstGeom>
          <a:noFill/>
          <a:ln w="9525">
            <a:noFill/>
            <a:miter lim="800000"/>
            <a:headEnd/>
            <a:tailEnd/>
          </a:ln>
        </p:spPr>
        <p:txBody>
          <a:bodyPr wrap="square">
            <a:spAutoFit/>
          </a:bodyPr>
          <a:lstStyle/>
          <a:p>
            <a:r>
              <a:rPr lang="en-US" sz="2000" dirty="0" smtClean="0"/>
              <a:t>1919-1980      Shah </a:t>
            </a:r>
            <a:r>
              <a:rPr lang="en-US" sz="2000" dirty="0"/>
              <a:t>(emperor) </a:t>
            </a:r>
            <a:r>
              <a:rPr lang="en-US" sz="2000" dirty="0" smtClean="0"/>
              <a:t>1941-79.</a:t>
            </a:r>
            <a:endParaRPr lang="en-US" sz="2000" dirty="0"/>
          </a:p>
          <a:p>
            <a:r>
              <a:rPr lang="en-US" sz="2000" dirty="0"/>
              <a:t>Educated in Switzerland.</a:t>
            </a:r>
          </a:p>
          <a:p>
            <a:r>
              <a:rPr lang="en-US" sz="2000" dirty="0"/>
              <a:t>Inherited rule at age 22.</a:t>
            </a:r>
          </a:p>
          <a:p>
            <a:r>
              <a:rPr lang="en-US" sz="2000" dirty="0" smtClean="0"/>
              <a:t>In 1951-53</a:t>
            </a:r>
            <a:r>
              <a:rPr lang="en-US" sz="2000" dirty="0"/>
              <a:t>, tension with </a:t>
            </a:r>
            <a:r>
              <a:rPr lang="en-US" sz="2000" dirty="0" smtClean="0"/>
              <a:t>P.M. Mohammad </a:t>
            </a:r>
            <a:r>
              <a:rPr lang="en-US" sz="2000" dirty="0" err="1"/>
              <a:t>Mosaddeq</a:t>
            </a:r>
            <a:r>
              <a:rPr lang="en-US" sz="2000" dirty="0" smtClean="0"/>
              <a:t>, who </a:t>
            </a:r>
            <a:r>
              <a:rPr lang="en-US" sz="2000" dirty="0"/>
              <a:t>attempted to </a:t>
            </a:r>
            <a:r>
              <a:rPr lang="en-US" sz="2000" dirty="0" smtClean="0"/>
              <a:t>nationalize </a:t>
            </a:r>
            <a:r>
              <a:rPr lang="en-US" sz="2000" dirty="0"/>
              <a:t>British petroleum </a:t>
            </a:r>
            <a:r>
              <a:rPr lang="en-US" sz="2000" dirty="0" smtClean="0"/>
              <a:t>companies. The British and</a:t>
            </a:r>
            <a:endParaRPr lang="en-US" sz="2000" dirty="0"/>
          </a:p>
          <a:p>
            <a:r>
              <a:rPr lang="en-US" sz="2000" dirty="0"/>
              <a:t>CIA helped Shah back </a:t>
            </a:r>
            <a:r>
              <a:rPr lang="en-US" sz="2000" dirty="0" smtClean="0"/>
              <a:t>to power</a:t>
            </a:r>
            <a:r>
              <a:rPr lang="en-US" sz="2000" dirty="0"/>
              <a:t>, and he </a:t>
            </a:r>
            <a:r>
              <a:rPr lang="en-US" sz="2000" dirty="0" smtClean="0"/>
              <a:t>remained loyal </a:t>
            </a:r>
            <a:r>
              <a:rPr lang="en-US" sz="2000" dirty="0"/>
              <a:t>to U.S</a:t>
            </a:r>
            <a:r>
              <a:rPr lang="en-US" sz="2000" dirty="0" smtClean="0"/>
              <a:t>.  </a:t>
            </a:r>
            <a:endParaRPr lang="en-US" sz="2000" dirty="0"/>
          </a:p>
          <a:p>
            <a:r>
              <a:rPr lang="en-US" sz="2000" dirty="0"/>
              <a:t>Was exiled, &amp; replaced </a:t>
            </a:r>
            <a:r>
              <a:rPr lang="en-US" sz="2000" dirty="0" smtClean="0"/>
              <a:t>by Khomeini </a:t>
            </a:r>
            <a:r>
              <a:rPr lang="en-US" sz="2000" dirty="0"/>
              <a:t>in 1979.  Died </a:t>
            </a:r>
            <a:r>
              <a:rPr lang="en-US" sz="2000" dirty="0" smtClean="0"/>
              <a:t>of cancer the next year .</a:t>
            </a:r>
            <a:endParaRPr lang="en-US" sz="2000" dirty="0"/>
          </a:p>
        </p:txBody>
      </p:sp>
      <p:sp>
        <p:nvSpPr>
          <p:cNvPr id="5" name="TextBox 4"/>
          <p:cNvSpPr txBox="1"/>
          <p:nvPr/>
        </p:nvSpPr>
        <p:spPr>
          <a:xfrm>
            <a:off x="152400" y="5029200"/>
            <a:ext cx="8839200" cy="707886"/>
          </a:xfrm>
          <a:prstGeom prst="rect">
            <a:avLst/>
          </a:prstGeom>
          <a:noFill/>
        </p:spPr>
        <p:txBody>
          <a:bodyPr wrap="square" rtlCol="0">
            <a:spAutoFit/>
          </a:bodyPr>
          <a:lstStyle/>
          <a:p>
            <a:r>
              <a:rPr lang="en-US" sz="2000" dirty="0" smtClean="0"/>
              <a:t>He is often described as ‘refined’ or just simply ‘weak’ and insecure.  Marked contrast to his father, who was an authoritarian military type.</a:t>
            </a:r>
            <a:endParaRPr lang="en-US" sz="2000"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6579</Words>
  <Application>Microsoft Office PowerPoint</Application>
  <PresentationFormat>On-screen Show (4:3)</PresentationFormat>
  <Paragraphs>912</Paragraphs>
  <Slides>58</Slides>
  <Notes>55</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 Design</vt:lpstr>
      <vt:lpstr>Image</vt:lpstr>
      <vt:lpstr>Iran</vt:lpstr>
      <vt:lpstr>Iran Map-major cities</vt:lpstr>
      <vt:lpstr>Iran: Topographical map</vt:lpstr>
      <vt:lpstr>Distribution of Iran’s Population, in millions</vt:lpstr>
      <vt:lpstr>Nasser al-Din Shah</vt:lpstr>
      <vt:lpstr>Children Carpet Weavers, ~1880</vt:lpstr>
      <vt:lpstr>Education in Iran (Persia)</vt:lpstr>
      <vt:lpstr>Reza Shah Pahlavi</vt:lpstr>
      <vt:lpstr>Mohammad Reza Shah Pahlavi</vt:lpstr>
      <vt:lpstr>Dr. Mohammad Mossadeq</vt:lpstr>
      <vt:lpstr>Shah M. Reza Pahlavi’s Modernization Policies</vt:lpstr>
      <vt:lpstr>Revolution 1</vt:lpstr>
      <vt:lpstr>Revolution 1a</vt:lpstr>
      <vt:lpstr>Revolution 2</vt:lpstr>
      <vt:lpstr>Revolution 3</vt:lpstr>
      <vt:lpstr>Revolution 5</vt:lpstr>
      <vt:lpstr>Revolution 6</vt:lpstr>
      <vt:lpstr>Why Was the Shah Overthrown?</vt:lpstr>
      <vt:lpstr>Why Islamic Revolution?</vt:lpstr>
      <vt:lpstr>The Genealogy of Iranian Left organizations.</vt:lpstr>
      <vt:lpstr>Ayatollah Ruhollah Khomeini</vt:lpstr>
      <vt:lpstr>Ayatollah Khomeini</vt:lpstr>
      <vt:lpstr>Reasons for Khomeini’s Popularity</vt:lpstr>
      <vt:lpstr>Iran’s Government</vt:lpstr>
      <vt:lpstr>Iran’s Supreme Leaders and Presidents</vt:lpstr>
      <vt:lpstr>Ayatollah Ali Khamenei</vt:lpstr>
      <vt:lpstr>Iran’s political map,   Safshekan and Sabet (2010)</vt:lpstr>
      <vt:lpstr>Akbar Hashemi Rafsanjani</vt:lpstr>
      <vt:lpstr>Mohammed Khatami</vt:lpstr>
      <vt:lpstr>Mahmud Ahmadinejad</vt:lpstr>
      <vt:lpstr>Hassan Rouhani, 1948-</vt:lpstr>
      <vt:lpstr>Mullahs</vt:lpstr>
      <vt:lpstr>Bazaari</vt:lpstr>
      <vt:lpstr>Iranian Women:   Images from before and after the Islamic Revolution</vt:lpstr>
      <vt:lpstr>Analysis of IRI’s Economic Policies, and Results. (i)</vt:lpstr>
      <vt:lpstr>Analysis of IRI’s Economic Policies and Results. (ii)</vt:lpstr>
      <vt:lpstr>Analysis of IRI’s Economic Policies and Results. (iii)</vt:lpstr>
      <vt:lpstr>Iran’s Plan to Phase Out Subsidies Brings Frenzied Debate </vt:lpstr>
      <vt:lpstr>Bonyads</vt:lpstr>
      <vt:lpstr>Bonyad Mostazafan &amp; Janbazan </vt:lpstr>
      <vt:lpstr>Comparisons Iran/Turkey</vt:lpstr>
      <vt:lpstr>Judging Socio/cultural impact of the IRI Regime</vt:lpstr>
      <vt:lpstr>Why unceasing conflict between US and Iran? (i) - not religion per se</vt:lpstr>
      <vt:lpstr>Why unceasing conflict between US and Iran? (ii)</vt:lpstr>
      <vt:lpstr>PowerPoint Presentation</vt:lpstr>
      <vt:lpstr>Iran: Distribution of Constitutional Power</vt:lpstr>
      <vt:lpstr>Link to article on 1999 student protest</vt:lpstr>
      <vt:lpstr>Princess Fawzia</vt:lpstr>
      <vt:lpstr>Iran: Vegetation and Land Use</vt:lpstr>
      <vt:lpstr>Resilience 1</vt:lpstr>
      <vt:lpstr>Resilience 4</vt:lpstr>
      <vt:lpstr>Class Composition in Iran, 1976-2006</vt:lpstr>
      <vt:lpstr>Mir Hossein Mousavi</vt:lpstr>
      <vt:lpstr>Los Angeles Times October 30, 2010</vt:lpstr>
      <vt:lpstr>Mohammmad Bagher Ghalibaf</vt:lpstr>
      <vt:lpstr>Ahmadinejad vs. Khamenei  in the headlines</vt:lpstr>
      <vt:lpstr>Map of 19th Century Middle East</vt:lpstr>
      <vt:lpstr>Revolution 4</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Michael Twomey</dc:creator>
  <cp:lastModifiedBy>Default</cp:lastModifiedBy>
  <cp:revision>223</cp:revision>
  <dcterms:created xsi:type="dcterms:W3CDTF">2003-06-30T16:23:54Z</dcterms:created>
  <dcterms:modified xsi:type="dcterms:W3CDTF">2014-04-15T16:50:37Z</dcterms:modified>
</cp:coreProperties>
</file>