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333" r:id="rId2"/>
    <p:sldId id="444" r:id="rId3"/>
    <p:sldId id="298" r:id="rId4"/>
    <p:sldId id="482" r:id="rId5"/>
    <p:sldId id="477" r:id="rId6"/>
    <p:sldId id="483" r:id="rId7"/>
    <p:sldId id="468" r:id="rId8"/>
    <p:sldId id="267" r:id="rId9"/>
    <p:sldId id="268" r:id="rId10"/>
    <p:sldId id="478" r:id="rId11"/>
    <p:sldId id="274" r:id="rId12"/>
    <p:sldId id="293" r:id="rId13"/>
    <p:sldId id="287" r:id="rId14"/>
    <p:sldId id="490" r:id="rId15"/>
    <p:sldId id="441" r:id="rId16"/>
    <p:sldId id="259" r:id="rId17"/>
    <p:sldId id="261" r:id="rId18"/>
    <p:sldId id="263" r:id="rId19"/>
    <p:sldId id="446" r:id="rId20"/>
    <p:sldId id="417" r:id="rId21"/>
    <p:sldId id="418" r:id="rId22"/>
    <p:sldId id="421" r:id="rId23"/>
    <p:sldId id="422" r:id="rId24"/>
    <p:sldId id="275" r:id="rId25"/>
    <p:sldId id="269" r:id="rId26"/>
    <p:sldId id="270" r:id="rId27"/>
    <p:sldId id="476" r:id="rId28"/>
    <p:sldId id="338" r:id="rId29"/>
    <p:sldId id="353" r:id="rId30"/>
    <p:sldId id="456" r:id="rId31"/>
    <p:sldId id="355" r:id="rId32"/>
    <p:sldId id="356" r:id="rId33"/>
    <p:sldId id="264" r:id="rId34"/>
    <p:sldId id="265" r:id="rId35"/>
    <p:sldId id="479" r:id="rId36"/>
    <p:sldId id="491" r:id="rId37"/>
    <p:sldId id="486" r:id="rId38"/>
    <p:sldId id="423" r:id="rId39"/>
    <p:sldId id="424" r:id="rId40"/>
    <p:sldId id="425" r:id="rId41"/>
    <p:sldId id="466" r:id="rId42"/>
    <p:sldId id="271" r:id="rId43"/>
    <p:sldId id="272" r:id="rId44"/>
    <p:sldId id="432" r:id="rId45"/>
    <p:sldId id="288" r:id="rId46"/>
    <p:sldId id="276" r:id="rId47"/>
    <p:sldId id="415" r:id="rId48"/>
    <p:sldId id="454" r:id="rId49"/>
    <p:sldId id="359" r:id="rId50"/>
    <p:sldId id="442" r:id="rId51"/>
    <p:sldId id="459" r:id="rId52"/>
    <p:sldId id="438" r:id="rId53"/>
    <p:sldId id="473" r:id="rId54"/>
    <p:sldId id="440" r:id="rId55"/>
    <p:sldId id="481" r:id="rId56"/>
    <p:sldId id="484" r:id="rId57"/>
    <p:sldId id="335" r:id="rId58"/>
    <p:sldId id="439" r:id="rId59"/>
    <p:sldId id="485" r:id="rId60"/>
    <p:sldId id="492" r:id="rId61"/>
    <p:sldId id="452" r:id="rId62"/>
    <p:sldId id="453" r:id="rId63"/>
    <p:sldId id="449" r:id="rId64"/>
    <p:sldId id="450" r:id="rId65"/>
    <p:sldId id="451" r:id="rId66"/>
    <p:sldId id="428" r:id="rId67"/>
    <p:sldId id="429" r:id="rId68"/>
    <p:sldId id="471" r:id="rId69"/>
    <p:sldId id="472" r:id="rId70"/>
    <p:sldId id="430" r:id="rId71"/>
    <p:sldId id="431" r:id="rId72"/>
    <p:sldId id="462" r:id="rId73"/>
    <p:sldId id="463" r:id="rId74"/>
    <p:sldId id="464" r:id="rId75"/>
    <p:sldId id="465" r:id="rId76"/>
    <p:sldId id="358" r:id="rId77"/>
    <p:sldId id="437" r:id="rId78"/>
    <p:sldId id="469" r:id="rId79"/>
    <p:sldId id="470" r:id="rId80"/>
    <p:sldId id="474" r:id="rId81"/>
    <p:sldId id="475" r:id="rId82"/>
    <p:sldId id="487" r:id="rId83"/>
    <p:sldId id="488" r:id="rId84"/>
    <p:sldId id="489" r:id="rId85"/>
  </p:sldIdLst>
  <p:sldSz cx="9144000" cy="6858000" type="screen4x3"/>
  <p:notesSz cx="6854825" cy="9083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84060" autoAdjust="0"/>
  </p:normalViewPr>
  <p:slideViewPr>
    <p:cSldViewPr>
      <p:cViewPr varScale="1">
        <p:scale>
          <a:sx n="73" d="100"/>
          <a:sy n="73" d="100"/>
        </p:scale>
        <p:origin x="-5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0213" cy="454025"/>
          </a:xfrm>
          <a:prstGeom prst="rect">
            <a:avLst/>
          </a:prstGeom>
          <a:noFill/>
          <a:ln w="9525">
            <a:noFill/>
            <a:miter lim="800000"/>
            <a:headEnd/>
            <a:tailEnd/>
          </a:ln>
          <a:effectLst/>
        </p:spPr>
        <p:txBody>
          <a:bodyPr vert="horz" wrap="square" lIns="91074" tIns="45537" rIns="91074" bIns="45537" numCol="1" anchor="t" anchorCtr="0" compatLnSpc="1">
            <a:prstTxWarp prst="textNoShape">
              <a:avLst/>
            </a:prstTxWarp>
          </a:bodyPr>
          <a:lstStyle>
            <a:lvl1pPr defTabSz="911225">
              <a:defRPr sz="1200"/>
            </a:lvl1pPr>
          </a:lstStyle>
          <a:p>
            <a:pPr>
              <a:defRPr/>
            </a:pPr>
            <a:endParaRPr lang="en-US"/>
          </a:p>
        </p:txBody>
      </p:sp>
      <p:sp>
        <p:nvSpPr>
          <p:cNvPr id="105475" name="Rectangle 3"/>
          <p:cNvSpPr>
            <a:spLocks noGrp="1" noChangeArrowheads="1"/>
          </p:cNvSpPr>
          <p:nvPr>
            <p:ph type="dt" sz="quarter" idx="1"/>
          </p:nvPr>
        </p:nvSpPr>
        <p:spPr bwMode="auto">
          <a:xfrm>
            <a:off x="3884613" y="0"/>
            <a:ext cx="2970212" cy="454025"/>
          </a:xfrm>
          <a:prstGeom prst="rect">
            <a:avLst/>
          </a:prstGeom>
          <a:noFill/>
          <a:ln w="9525">
            <a:noFill/>
            <a:miter lim="800000"/>
            <a:headEnd/>
            <a:tailEnd/>
          </a:ln>
          <a:effectLst/>
        </p:spPr>
        <p:txBody>
          <a:bodyPr vert="horz" wrap="square" lIns="91074" tIns="45537" rIns="91074" bIns="45537" numCol="1" anchor="t" anchorCtr="0" compatLnSpc="1">
            <a:prstTxWarp prst="textNoShape">
              <a:avLst/>
            </a:prstTxWarp>
          </a:bodyPr>
          <a:lstStyle>
            <a:lvl1pPr algn="r" defTabSz="911225">
              <a:defRPr sz="1200"/>
            </a:lvl1pPr>
          </a:lstStyle>
          <a:p>
            <a:pPr>
              <a:defRPr/>
            </a:pPr>
            <a:endParaRPr lang="en-US"/>
          </a:p>
        </p:txBody>
      </p:sp>
      <p:sp>
        <p:nvSpPr>
          <p:cNvPr id="105476" name="Rectangle 4"/>
          <p:cNvSpPr>
            <a:spLocks noGrp="1" noChangeArrowheads="1"/>
          </p:cNvSpPr>
          <p:nvPr>
            <p:ph type="ftr" sz="quarter" idx="2"/>
          </p:nvPr>
        </p:nvSpPr>
        <p:spPr bwMode="auto">
          <a:xfrm>
            <a:off x="0" y="8629650"/>
            <a:ext cx="2970213" cy="454025"/>
          </a:xfrm>
          <a:prstGeom prst="rect">
            <a:avLst/>
          </a:prstGeom>
          <a:noFill/>
          <a:ln w="9525">
            <a:noFill/>
            <a:miter lim="800000"/>
            <a:headEnd/>
            <a:tailEnd/>
          </a:ln>
          <a:effectLst/>
        </p:spPr>
        <p:txBody>
          <a:bodyPr vert="horz" wrap="square" lIns="91074" tIns="45537" rIns="91074" bIns="45537" numCol="1" anchor="b" anchorCtr="0" compatLnSpc="1">
            <a:prstTxWarp prst="textNoShape">
              <a:avLst/>
            </a:prstTxWarp>
          </a:bodyPr>
          <a:lstStyle>
            <a:lvl1pPr defTabSz="911225">
              <a:defRPr sz="1200"/>
            </a:lvl1pPr>
          </a:lstStyle>
          <a:p>
            <a:pPr>
              <a:defRPr/>
            </a:pPr>
            <a:endParaRPr lang="en-US"/>
          </a:p>
        </p:txBody>
      </p:sp>
      <p:sp>
        <p:nvSpPr>
          <p:cNvPr id="105477" name="Rectangle 5"/>
          <p:cNvSpPr>
            <a:spLocks noGrp="1" noChangeArrowheads="1"/>
          </p:cNvSpPr>
          <p:nvPr>
            <p:ph type="sldNum" sz="quarter" idx="3"/>
          </p:nvPr>
        </p:nvSpPr>
        <p:spPr bwMode="auto">
          <a:xfrm>
            <a:off x="3884613" y="8629650"/>
            <a:ext cx="2970212" cy="454025"/>
          </a:xfrm>
          <a:prstGeom prst="rect">
            <a:avLst/>
          </a:prstGeom>
          <a:noFill/>
          <a:ln w="9525">
            <a:noFill/>
            <a:miter lim="800000"/>
            <a:headEnd/>
            <a:tailEnd/>
          </a:ln>
          <a:effectLst/>
        </p:spPr>
        <p:txBody>
          <a:bodyPr vert="horz" wrap="square" lIns="91074" tIns="45537" rIns="91074" bIns="45537" numCol="1" anchor="b" anchorCtr="0" compatLnSpc="1">
            <a:prstTxWarp prst="textNoShape">
              <a:avLst/>
            </a:prstTxWarp>
          </a:bodyPr>
          <a:lstStyle>
            <a:lvl1pPr algn="r" defTabSz="911225">
              <a:defRPr sz="1200"/>
            </a:lvl1pPr>
          </a:lstStyle>
          <a:p>
            <a:pPr>
              <a:defRPr/>
            </a:pPr>
            <a:fld id="{3FAE298B-B9A8-4891-B753-F24FC4CA5AEC}" type="slidenum">
              <a:rPr lang="en-US"/>
              <a:pPr>
                <a:defRPr/>
              </a:pPr>
              <a:t>‹#›</a:t>
            </a:fld>
            <a:endParaRPr lang="en-US"/>
          </a:p>
        </p:txBody>
      </p:sp>
    </p:spTree>
    <p:extLst>
      <p:ext uri="{BB962C8B-B14F-4D97-AF65-F5344CB8AC3E}">
        <p14:creationId xmlns:p14="http://schemas.microsoft.com/office/powerpoint/2010/main" val="194545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1026"/>
          <p:cNvSpPr>
            <a:spLocks noGrp="1" noChangeArrowheads="1"/>
          </p:cNvSpPr>
          <p:nvPr>
            <p:ph type="hdr" sz="quarter"/>
          </p:nvPr>
        </p:nvSpPr>
        <p:spPr bwMode="auto">
          <a:xfrm>
            <a:off x="0" y="0"/>
            <a:ext cx="2970213" cy="454025"/>
          </a:xfrm>
          <a:prstGeom prst="rect">
            <a:avLst/>
          </a:prstGeom>
          <a:noFill/>
          <a:ln w="9525">
            <a:noFill/>
            <a:miter lim="800000"/>
            <a:headEnd/>
            <a:tailEnd/>
          </a:ln>
          <a:effectLst/>
        </p:spPr>
        <p:txBody>
          <a:bodyPr vert="horz" wrap="square" lIns="91074" tIns="45537" rIns="91074" bIns="45537" numCol="1" anchor="t" anchorCtr="0" compatLnSpc="1">
            <a:prstTxWarp prst="textNoShape">
              <a:avLst/>
            </a:prstTxWarp>
          </a:bodyPr>
          <a:lstStyle>
            <a:lvl1pPr defTabSz="911225">
              <a:defRPr sz="1200"/>
            </a:lvl1pPr>
          </a:lstStyle>
          <a:p>
            <a:pPr>
              <a:defRPr/>
            </a:pPr>
            <a:endParaRPr lang="en-US"/>
          </a:p>
        </p:txBody>
      </p:sp>
      <p:sp>
        <p:nvSpPr>
          <p:cNvPr id="44035" name="Rectangle 1027"/>
          <p:cNvSpPr>
            <a:spLocks noGrp="1" noChangeArrowheads="1"/>
          </p:cNvSpPr>
          <p:nvPr>
            <p:ph type="dt" idx="1"/>
          </p:nvPr>
        </p:nvSpPr>
        <p:spPr bwMode="auto">
          <a:xfrm>
            <a:off x="3884613" y="0"/>
            <a:ext cx="2970212" cy="454025"/>
          </a:xfrm>
          <a:prstGeom prst="rect">
            <a:avLst/>
          </a:prstGeom>
          <a:noFill/>
          <a:ln w="9525">
            <a:noFill/>
            <a:miter lim="800000"/>
            <a:headEnd/>
            <a:tailEnd/>
          </a:ln>
          <a:effectLst/>
        </p:spPr>
        <p:txBody>
          <a:bodyPr vert="horz" wrap="square" lIns="91074" tIns="45537" rIns="91074" bIns="45537" numCol="1" anchor="t" anchorCtr="0" compatLnSpc="1">
            <a:prstTxWarp prst="textNoShape">
              <a:avLst/>
            </a:prstTxWarp>
          </a:bodyPr>
          <a:lstStyle>
            <a:lvl1pPr algn="r" defTabSz="911225">
              <a:defRPr sz="1200"/>
            </a:lvl1pPr>
          </a:lstStyle>
          <a:p>
            <a:pPr>
              <a:defRPr/>
            </a:pPr>
            <a:endParaRPr lang="en-US"/>
          </a:p>
        </p:txBody>
      </p:sp>
      <p:sp>
        <p:nvSpPr>
          <p:cNvPr id="78852" name="Rectangle 1028"/>
          <p:cNvSpPr>
            <a:spLocks noGrp="1" noRot="1" noChangeAspect="1" noChangeArrowheads="1" noTextEdit="1"/>
          </p:cNvSpPr>
          <p:nvPr>
            <p:ph type="sldImg" idx="2"/>
          </p:nvPr>
        </p:nvSpPr>
        <p:spPr bwMode="auto">
          <a:xfrm>
            <a:off x="1157288" y="681038"/>
            <a:ext cx="4541837" cy="3406775"/>
          </a:xfrm>
          <a:prstGeom prst="rect">
            <a:avLst/>
          </a:prstGeom>
          <a:noFill/>
          <a:ln w="9525">
            <a:solidFill>
              <a:srgbClr val="000000"/>
            </a:solidFill>
            <a:miter lim="800000"/>
            <a:headEnd/>
            <a:tailEnd/>
          </a:ln>
        </p:spPr>
      </p:sp>
      <p:sp>
        <p:nvSpPr>
          <p:cNvPr id="44037" name="Rectangle 1029"/>
          <p:cNvSpPr>
            <a:spLocks noGrp="1" noChangeArrowheads="1"/>
          </p:cNvSpPr>
          <p:nvPr>
            <p:ph type="body" sz="quarter" idx="3"/>
          </p:nvPr>
        </p:nvSpPr>
        <p:spPr bwMode="auto">
          <a:xfrm>
            <a:off x="914400" y="4314825"/>
            <a:ext cx="5026025" cy="4087813"/>
          </a:xfrm>
          <a:prstGeom prst="rect">
            <a:avLst/>
          </a:prstGeom>
          <a:noFill/>
          <a:ln w="9525">
            <a:noFill/>
            <a:miter lim="800000"/>
            <a:headEnd/>
            <a:tailEnd/>
          </a:ln>
          <a:effectLst/>
        </p:spPr>
        <p:txBody>
          <a:bodyPr vert="horz" wrap="square" lIns="91074" tIns="45537" rIns="91074" bIns="45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1030"/>
          <p:cNvSpPr>
            <a:spLocks noGrp="1" noChangeArrowheads="1"/>
          </p:cNvSpPr>
          <p:nvPr>
            <p:ph type="ftr" sz="quarter" idx="4"/>
          </p:nvPr>
        </p:nvSpPr>
        <p:spPr bwMode="auto">
          <a:xfrm>
            <a:off x="0" y="8629650"/>
            <a:ext cx="2970213" cy="454025"/>
          </a:xfrm>
          <a:prstGeom prst="rect">
            <a:avLst/>
          </a:prstGeom>
          <a:noFill/>
          <a:ln w="9525">
            <a:noFill/>
            <a:miter lim="800000"/>
            <a:headEnd/>
            <a:tailEnd/>
          </a:ln>
          <a:effectLst/>
        </p:spPr>
        <p:txBody>
          <a:bodyPr vert="horz" wrap="square" lIns="91074" tIns="45537" rIns="91074" bIns="45537" numCol="1" anchor="b" anchorCtr="0" compatLnSpc="1">
            <a:prstTxWarp prst="textNoShape">
              <a:avLst/>
            </a:prstTxWarp>
          </a:bodyPr>
          <a:lstStyle>
            <a:lvl1pPr defTabSz="911225">
              <a:defRPr sz="1200"/>
            </a:lvl1pPr>
          </a:lstStyle>
          <a:p>
            <a:pPr>
              <a:defRPr/>
            </a:pPr>
            <a:endParaRPr lang="en-US"/>
          </a:p>
        </p:txBody>
      </p:sp>
      <p:sp>
        <p:nvSpPr>
          <p:cNvPr id="44039" name="Rectangle 1031"/>
          <p:cNvSpPr>
            <a:spLocks noGrp="1" noChangeArrowheads="1"/>
          </p:cNvSpPr>
          <p:nvPr>
            <p:ph type="sldNum" sz="quarter" idx="5"/>
          </p:nvPr>
        </p:nvSpPr>
        <p:spPr bwMode="auto">
          <a:xfrm>
            <a:off x="3884613" y="8629650"/>
            <a:ext cx="2970212" cy="454025"/>
          </a:xfrm>
          <a:prstGeom prst="rect">
            <a:avLst/>
          </a:prstGeom>
          <a:noFill/>
          <a:ln w="9525">
            <a:noFill/>
            <a:miter lim="800000"/>
            <a:headEnd/>
            <a:tailEnd/>
          </a:ln>
          <a:effectLst/>
        </p:spPr>
        <p:txBody>
          <a:bodyPr vert="horz" wrap="square" lIns="91074" tIns="45537" rIns="91074" bIns="45537" numCol="1" anchor="b" anchorCtr="0" compatLnSpc="1">
            <a:prstTxWarp prst="textNoShape">
              <a:avLst/>
            </a:prstTxWarp>
          </a:bodyPr>
          <a:lstStyle>
            <a:lvl1pPr algn="r" defTabSz="911225">
              <a:defRPr sz="1200"/>
            </a:lvl1pPr>
          </a:lstStyle>
          <a:p>
            <a:pPr>
              <a:defRPr/>
            </a:pPr>
            <a:fld id="{DFEC6E1F-3C26-44B7-A0B2-31A0D213CDAA}" type="slidenum">
              <a:rPr lang="en-US"/>
              <a:pPr>
                <a:defRPr/>
              </a:pPr>
              <a:t>‹#›</a:t>
            </a:fld>
            <a:endParaRPr lang="en-US"/>
          </a:p>
        </p:txBody>
      </p:sp>
    </p:spTree>
    <p:extLst>
      <p:ext uri="{BB962C8B-B14F-4D97-AF65-F5344CB8AC3E}">
        <p14:creationId xmlns:p14="http://schemas.microsoft.com/office/powerpoint/2010/main" val="1767938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p:spPr>
        <p:txBody>
          <a:bodyPr/>
          <a:lstStyle/>
          <a:p>
            <a:fld id="{352D5E9E-DB23-41C8-9D3F-8086AC61B68B}" type="slidenum">
              <a:rPr lang="en-US" smtClean="0"/>
              <a:pPr/>
              <a:t>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z="1400" smtClean="0"/>
              <a:t>Jordan, Syria, Lebanon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Jordan’s population, by ethnic groups</a:t>
            </a:r>
            <a:endParaRPr lang="en-US" dirty="0"/>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500CAE38-6243-41D7-95B9-F8B726699FA0}" type="slidenum">
              <a:rPr lang="en-US" smtClean="0"/>
              <a:pPr/>
              <a:t>11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Jordan Chronology</a:t>
            </a:r>
          </a:p>
          <a:p>
            <a:pPr eaLnBrk="1" hangingPunct="1"/>
            <a:r>
              <a:rPr lang="en-US" smtClean="0"/>
              <a:t>1516 Ottoman control</a:t>
            </a:r>
          </a:p>
          <a:p>
            <a:pPr eaLnBrk="1" hangingPunct="1"/>
            <a:r>
              <a:rPr lang="en-US" smtClean="0"/>
              <a:t>1920 British Mandate; Abdullah Ibn Hussein is head of country (initially called Transjordan)</a:t>
            </a:r>
          </a:p>
          <a:p>
            <a:pPr eaLnBrk="1" hangingPunct="1"/>
            <a:r>
              <a:rPr lang="en-US" smtClean="0"/>
              <a:t>1946 Independence</a:t>
            </a:r>
          </a:p>
          <a:p>
            <a:pPr eaLnBrk="1" hangingPunct="1"/>
            <a:r>
              <a:rPr lang="en-US" smtClean="0"/>
              <a:t>1948 War accompanying establishment of State of Israel leads to influx of refugees, Jordanian control of West Bank.</a:t>
            </a:r>
          </a:p>
          <a:p>
            <a:pPr eaLnBrk="1" hangingPunct="1"/>
            <a:r>
              <a:rPr lang="en-US" smtClean="0"/>
              <a:t>1951 Abdullah assassinated by a Palestinian; his grandson, Hussein, becomes king in 1953</a:t>
            </a:r>
          </a:p>
          <a:p>
            <a:pPr eaLnBrk="1" hangingPunct="1"/>
            <a:r>
              <a:rPr lang="en-US" smtClean="0"/>
              <a:t>1957 British finish withdrawal of troops </a:t>
            </a:r>
          </a:p>
          <a:p>
            <a:pPr eaLnBrk="1" hangingPunct="1"/>
            <a:r>
              <a:rPr lang="en-US" smtClean="0"/>
              <a:t>1967 Arab-Israeli war; Jordan loses the West Bank</a:t>
            </a:r>
          </a:p>
          <a:p>
            <a:pPr eaLnBrk="1" hangingPunct="1"/>
            <a:r>
              <a:rPr lang="en-US" smtClean="0"/>
              <a:t>1970 internal strife (civil war) between Palestinians and Hussein/Jordanian Army</a:t>
            </a:r>
          </a:p>
          <a:p>
            <a:pPr eaLnBrk="1" hangingPunct="1"/>
            <a:r>
              <a:rPr lang="en-US" smtClean="0"/>
              <a:t>1974 King Hussein renounces claims to West Bank, and allows PLO to organize there</a:t>
            </a:r>
          </a:p>
          <a:p>
            <a:pPr eaLnBrk="1" hangingPunct="1"/>
            <a:r>
              <a:rPr lang="en-US" smtClean="0"/>
              <a:t>1979 Jordan opposes Egypt-Israel peace treaty</a:t>
            </a:r>
          </a:p>
          <a:p>
            <a:pPr eaLnBrk="1" hangingPunct="1"/>
            <a:r>
              <a:rPr lang="en-US" smtClean="0"/>
              <a:t>1989, 93 Parliamentary elections. Islamist parties boycotted election of 1997</a:t>
            </a:r>
          </a:p>
          <a:p>
            <a:pPr eaLnBrk="1" hangingPunct="1"/>
            <a:r>
              <a:rPr lang="en-US" smtClean="0"/>
              <a:t>1994 Jordan signs peace treaty with Israel</a:t>
            </a:r>
          </a:p>
          <a:p>
            <a:pPr eaLnBrk="1" hangingPunct="1"/>
            <a:r>
              <a:rPr lang="en-US" smtClean="0"/>
              <a:t>1999 King Hussein dies, succeeded by his son Abdullah</a:t>
            </a:r>
          </a:p>
          <a:p>
            <a:pPr eaLnBrk="1" hangingPunct="1"/>
            <a:r>
              <a:rPr lang="en-US" smtClean="0"/>
              <a:t>2001 Jordan signs Free Trade Agreement with the U.S.</a:t>
            </a:r>
          </a:p>
          <a:p>
            <a:pPr eaLnBrk="1" hangingPunct="1"/>
            <a:r>
              <a:rPr lang="en-US" smtClean="0"/>
              <a:t>2005 Suicide bombs in major hotels in Amman.</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5E82ABB7-EE72-4847-98E4-8096F39D8AFE}" type="slidenum">
              <a:rPr lang="en-US" smtClean="0"/>
              <a:pPr/>
              <a:t>12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spcBef>
                <a:spcPct val="0"/>
              </a:spcBef>
            </a:pPr>
            <a:r>
              <a:rPr lang="en-US" sz="2400" smtClean="0"/>
              <a:t>Sharif Hussein</a:t>
            </a:r>
          </a:p>
          <a:p>
            <a:pPr eaLnBrk="1" hangingPunct="1">
              <a:spcBef>
                <a:spcPct val="0"/>
              </a:spcBef>
            </a:pPr>
            <a:r>
              <a:rPr lang="en-US" sz="2400" smtClean="0"/>
              <a:t>1853-1931</a:t>
            </a:r>
          </a:p>
          <a:p>
            <a:pPr eaLnBrk="1" hangingPunct="1">
              <a:spcBef>
                <a:spcPct val="0"/>
              </a:spcBef>
            </a:pPr>
            <a:r>
              <a:rPr lang="en-US" sz="2400" smtClean="0"/>
              <a:t>Lost his territory in Arabia to Ibn Saud. His sons ruled Jordan and Iraq.</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2C151F57-3872-47C7-8AA7-808929935973}" type="slidenum">
              <a:rPr lang="en-US" smtClean="0"/>
              <a:pPr/>
              <a:t>13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King Abdullah</a:t>
            </a:r>
          </a:p>
          <a:p>
            <a:pPr eaLnBrk="1" hangingPunct="1">
              <a:spcBef>
                <a:spcPct val="0"/>
              </a:spcBef>
            </a:pPr>
            <a:r>
              <a:rPr lang="en-US" sz="2400" smtClean="0"/>
              <a:t>1882 – 1951</a:t>
            </a:r>
          </a:p>
          <a:p>
            <a:pPr eaLnBrk="1" hangingPunct="1">
              <a:spcBef>
                <a:spcPct val="0"/>
              </a:spcBef>
            </a:pPr>
            <a:r>
              <a:rPr lang="en-US" sz="2400" smtClean="0"/>
              <a:t>Ruled 1921-1951</a:t>
            </a:r>
          </a:p>
          <a:p>
            <a:pPr eaLnBrk="1" hangingPunct="1">
              <a:spcBef>
                <a:spcPct val="0"/>
              </a:spcBef>
            </a:pPr>
            <a:endParaRPr lang="en-US" sz="2400" smtClean="0"/>
          </a:p>
          <a:p>
            <a:pPr eaLnBrk="1" hangingPunct="1">
              <a:spcBef>
                <a:spcPct val="0"/>
              </a:spcBef>
            </a:pPr>
            <a:r>
              <a:rPr lang="en-US" sz="2400" smtClean="0"/>
              <a:t>Born in Mecca to a prominent </a:t>
            </a:r>
          </a:p>
          <a:p>
            <a:pPr eaLnBrk="1" hangingPunct="1">
              <a:spcBef>
                <a:spcPct val="0"/>
              </a:spcBef>
            </a:pPr>
            <a:r>
              <a:rPr lang="en-US" sz="2400" smtClean="0"/>
              <a:t>Hashemite family, raised in Istanbul.</a:t>
            </a:r>
          </a:p>
          <a:p>
            <a:pPr eaLnBrk="1" hangingPunct="1">
              <a:spcBef>
                <a:spcPct val="0"/>
              </a:spcBef>
            </a:pPr>
            <a:r>
              <a:rPr lang="en-US" sz="2400" smtClean="0"/>
              <a:t>Leader of the Arab Revolt against Ottomans.</a:t>
            </a:r>
          </a:p>
          <a:p>
            <a:pPr eaLnBrk="1" hangingPunct="1">
              <a:spcBef>
                <a:spcPct val="0"/>
              </a:spcBef>
            </a:pPr>
            <a:r>
              <a:rPr lang="en-US" sz="2400" smtClean="0"/>
              <a:t>Head of the newly formed (Trans-)Jordan  in 1921. His “Arab Legion” secured East Jerusalem in 1948 war with Israel. </a:t>
            </a:r>
          </a:p>
          <a:p>
            <a:pPr eaLnBrk="1" hangingPunct="1">
              <a:spcBef>
                <a:spcPct val="0"/>
              </a:spcBef>
            </a:pPr>
            <a:r>
              <a:rPr lang="en-US" sz="2400" smtClean="0"/>
              <a:t>Assassinated by a lone (Palestinian) gunner at  Al Asqa Mosque.  A “Pan-Arabist,” he was out-maneuvered by the British and French in post WWI negotiations.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Why hostility towards Abdullah from Arabs? </a:t>
            </a:r>
          </a:p>
          <a:p>
            <a:r>
              <a:rPr lang="en-US" sz="1200" kern="1200" dirty="0" smtClean="0">
                <a:solidFill>
                  <a:schemeClr val="tx1"/>
                </a:solidFill>
                <a:effectLst/>
                <a:latin typeface="Times New Roman" pitchFamily="18" charset="0"/>
                <a:ea typeface="+mn-ea"/>
                <a:cs typeface="+mn-cs"/>
              </a:rPr>
              <a:t>O</a:t>
            </a:r>
            <a:r>
              <a:rPr lang="en-CA" sz="1200" kern="1200" dirty="0" err="1" smtClean="0">
                <a:solidFill>
                  <a:schemeClr val="tx1"/>
                </a:solidFill>
                <a:effectLst/>
                <a:latin typeface="Times New Roman" pitchFamily="18" charset="0"/>
                <a:ea typeface="+mn-ea"/>
                <a:cs typeface="+mn-cs"/>
              </a:rPr>
              <a:t>utsider</a:t>
            </a:r>
            <a:r>
              <a:rPr lang="en-CA" sz="1200" kern="1200" dirty="0" smtClean="0">
                <a:solidFill>
                  <a:schemeClr val="tx1"/>
                </a:solidFill>
                <a:effectLst/>
                <a:latin typeface="Times New Roman" pitchFamily="18" charset="0"/>
                <a:ea typeface="+mn-ea"/>
                <a:cs typeface="+mn-cs"/>
              </a:rPr>
              <a:t>, collaborated with British</a:t>
            </a:r>
            <a:r>
              <a:rPr lang="en-US" sz="1200" kern="1200" dirty="0" smtClean="0">
                <a:solidFill>
                  <a:schemeClr val="tx1"/>
                </a:solidFill>
                <a:effectLst/>
                <a:latin typeface="Times New Roman" pitchFamily="18" charset="0"/>
                <a:ea typeface="+mn-ea"/>
                <a:cs typeface="+mn-cs"/>
              </a:rPr>
              <a:t> over his 1930s land negotiations with Zionists.</a:t>
            </a:r>
            <a:r>
              <a:rPr lang="en-CA" sz="1200" kern="1200" dirty="0" smtClean="0">
                <a:solidFill>
                  <a:schemeClr val="tx1"/>
                </a:solidFill>
                <a:effectLst/>
                <a:latin typeface="Times New Roman" pitchFamily="18" charset="0"/>
                <a:ea typeface="+mn-ea"/>
                <a:cs typeface="+mn-cs"/>
              </a:rPr>
              <a:t> Looked to profit from the formation of Israel and separation of West Bank, which went to him as Transjordan. Had sold/rented land to Jewish settlers. </a:t>
            </a:r>
            <a:r>
              <a:rPr lang="en-US" sz="1200" kern="1200" dirty="0" smtClean="0">
                <a:solidFill>
                  <a:schemeClr val="tx1"/>
                </a:solidFill>
                <a:effectLst/>
                <a:latin typeface="Times New Roman" pitchFamily="18" charset="0"/>
                <a:ea typeface="+mn-ea"/>
                <a:cs typeface="+mn-cs"/>
              </a:rPr>
              <a:t>Was said to have deprecated Palestinians throughout his career.</a:t>
            </a:r>
            <a:endParaRPr lang="en-US" dirty="0"/>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14</a:t>
            </a:fld>
            <a:endParaRPr lang="en-US"/>
          </a:p>
        </p:txBody>
      </p:sp>
    </p:spTree>
    <p:extLst>
      <p:ext uri="{BB962C8B-B14F-4D97-AF65-F5344CB8AC3E}">
        <p14:creationId xmlns:p14="http://schemas.microsoft.com/office/powerpoint/2010/main" val="157586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A14BFB1D-8248-4A0B-BECF-C99C3EB42AA7}" type="slidenum">
              <a:rPr lang="en-US" smtClean="0"/>
              <a:pPr/>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Arabian Family Trees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B8D53796-FCB7-488E-AC10-FB7A5F6C04F2}" type="slidenum">
              <a:rPr lang="en-US" smtClean="0"/>
              <a:pPr/>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spcBef>
                <a:spcPct val="0"/>
              </a:spcBef>
            </a:pPr>
            <a:r>
              <a:rPr lang="en-US" sz="2400" smtClean="0">
                <a:latin typeface="Verdana" pitchFamily="34" charset="0"/>
                <a:cs typeface="Times New Roman" pitchFamily="18" charset="0"/>
              </a:rPr>
              <a:t>King Hussein of Jordan</a:t>
            </a:r>
          </a:p>
          <a:p>
            <a:pPr eaLnBrk="1" hangingPunct="1">
              <a:spcBef>
                <a:spcPct val="0"/>
              </a:spcBef>
            </a:pPr>
            <a:r>
              <a:rPr lang="en-US" sz="2400" smtClean="0">
                <a:latin typeface="Verdana" pitchFamily="34" charset="0"/>
                <a:cs typeface="Times New Roman" pitchFamily="18" charset="0"/>
              </a:rPr>
              <a:t>1935- 1999 </a:t>
            </a:r>
          </a:p>
          <a:p>
            <a:pPr eaLnBrk="1" hangingPunct="1">
              <a:spcBef>
                <a:spcPct val="0"/>
              </a:spcBef>
            </a:pPr>
            <a:r>
              <a:rPr lang="en-US" sz="2400" smtClean="0">
                <a:latin typeface="Verdana" pitchFamily="34" charset="0"/>
                <a:cs typeface="Times New Roman" pitchFamily="18" charset="0"/>
              </a:rPr>
              <a:t>King 1953- 1999</a:t>
            </a:r>
          </a:p>
          <a:p>
            <a:pPr eaLnBrk="1" hangingPunct="1">
              <a:spcBef>
                <a:spcPct val="0"/>
              </a:spcBef>
            </a:pPr>
            <a:endParaRPr lang="en-US" sz="2400" smtClean="0">
              <a:latin typeface="Verdana" pitchFamily="34" charset="0"/>
              <a:cs typeface="Times New Roman" pitchFamily="18" charset="0"/>
            </a:endParaRPr>
          </a:p>
          <a:p>
            <a:pPr eaLnBrk="1" hangingPunct="1">
              <a:spcBef>
                <a:spcPct val="0"/>
              </a:spcBef>
            </a:pPr>
            <a:r>
              <a:rPr lang="en-US" sz="2400" smtClean="0">
                <a:latin typeface="Verdana" pitchFamily="34" charset="0"/>
                <a:cs typeface="Times New Roman" pitchFamily="18" charset="0"/>
              </a:rPr>
              <a:t>Grandson of Abdullah, the first </a:t>
            </a:r>
          </a:p>
          <a:p>
            <a:pPr eaLnBrk="1" hangingPunct="1">
              <a:spcBef>
                <a:spcPct val="0"/>
              </a:spcBef>
            </a:pPr>
            <a:r>
              <a:rPr lang="en-US" sz="2400" smtClean="0">
                <a:latin typeface="Verdana" pitchFamily="34" charset="0"/>
                <a:cs typeface="Times New Roman" pitchFamily="18" charset="0"/>
              </a:rPr>
              <a:t>king of Jordan. Educated in Egypt, U.K. and U.S. Participated in 1967 War, but not 1973. Defeated early</a:t>
            </a:r>
          </a:p>
          <a:p>
            <a:pPr eaLnBrk="1" hangingPunct="1">
              <a:spcBef>
                <a:spcPct val="0"/>
              </a:spcBef>
            </a:pPr>
            <a:r>
              <a:rPr lang="en-US" sz="2400" smtClean="0">
                <a:latin typeface="Verdana" pitchFamily="34" charset="0"/>
                <a:cs typeface="Times New Roman" pitchFamily="18" charset="0"/>
              </a:rPr>
              <a:t>challenges by Palestinians, finally co-existing with the refugees. Did not participate in 1990 war against</a:t>
            </a:r>
          </a:p>
          <a:p>
            <a:pPr eaLnBrk="1" hangingPunct="1">
              <a:spcBef>
                <a:spcPct val="0"/>
              </a:spcBef>
            </a:pPr>
            <a:r>
              <a:rPr lang="en-US" sz="2400" smtClean="0">
                <a:latin typeface="Verdana" pitchFamily="34" charset="0"/>
                <a:cs typeface="Times New Roman" pitchFamily="18" charset="0"/>
              </a:rPr>
              <a:t>Iraq. Died of cancer, succeeding in passing rule on to his oldest son.</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26214568-B065-4E45-AF29-32A451FD5DA9}" type="slidenum">
              <a:rPr lang="en-US" smtClean="0"/>
              <a:pPr/>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t>King Hussein and Queen </a:t>
            </a:r>
            <a:r>
              <a:rPr lang="en-US" dirty="0" err="1" smtClean="0"/>
              <a:t>Noor</a:t>
            </a:r>
            <a:r>
              <a:rPr lang="en-US" dirty="0" smtClean="0"/>
              <a:t>.</a:t>
            </a:r>
          </a:p>
          <a:p>
            <a:pPr eaLnBrk="1" hangingPunct="1"/>
            <a:r>
              <a:rPr lang="en-US" dirty="0" smtClean="0"/>
              <a:t>She was his fourth</a:t>
            </a:r>
            <a:r>
              <a:rPr lang="en-US" baseline="0" dirty="0" smtClean="0"/>
              <a:t> wife, and the daughter of the CEO of Pan Am. Her grandfather was a Syrian Christian – she had not learned Arabic at home.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p>
            <a:fld id="{6F8BDD1C-C82B-4BA8-9943-6FC1B9582A87}" type="slidenum">
              <a:rPr lang="en-US" smtClean="0"/>
              <a:pPr/>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0"/>
              </a:spcBef>
            </a:pPr>
            <a:r>
              <a:rPr lang="en-US" sz="2400" smtClean="0"/>
              <a:t>King Abdullah of Jordan</a:t>
            </a:r>
          </a:p>
          <a:p>
            <a:pPr eaLnBrk="1" hangingPunct="1">
              <a:spcBef>
                <a:spcPct val="0"/>
              </a:spcBef>
            </a:pPr>
            <a:r>
              <a:rPr lang="en-US" sz="2400" smtClean="0"/>
              <a:t>Born 1962-</a:t>
            </a:r>
          </a:p>
          <a:p>
            <a:pPr eaLnBrk="1" hangingPunct="1">
              <a:spcBef>
                <a:spcPct val="0"/>
              </a:spcBef>
            </a:pPr>
            <a:r>
              <a:rPr lang="en-US" sz="2400" smtClean="0"/>
              <a:t>King 1999 –</a:t>
            </a:r>
          </a:p>
          <a:p>
            <a:pPr eaLnBrk="1" hangingPunct="1">
              <a:spcBef>
                <a:spcPct val="0"/>
              </a:spcBef>
            </a:pPr>
            <a:r>
              <a:rPr lang="en-US" sz="2400" smtClean="0"/>
              <a:t>Oldest son of King Hussein. Has been head of Special Forces; known for interest in extreme sports. Educated in </a:t>
            </a:r>
          </a:p>
          <a:p>
            <a:pPr eaLnBrk="1" hangingPunct="1">
              <a:spcBef>
                <a:spcPct val="0"/>
              </a:spcBef>
            </a:pPr>
            <a:r>
              <a:rPr lang="en-US" sz="2400" smtClean="0"/>
              <a:t>U.K. and U.S.  His father had to maneuver to assure that Abdullah succeeded to the throne, instead of Hussein’s</a:t>
            </a:r>
          </a:p>
          <a:p>
            <a:pPr eaLnBrk="1" hangingPunct="1">
              <a:spcBef>
                <a:spcPct val="0"/>
              </a:spcBef>
            </a:pPr>
            <a:r>
              <a:rPr lang="en-US" sz="2400" smtClean="0"/>
              <a:t>brother. </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C9C9D18C-66A5-4FD0-A723-1BA4142AD376}" type="slidenum">
              <a:rPr lang="en-US" smtClean="0"/>
              <a:pPr/>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King Abdullah and Queen Rania</a:t>
            </a:r>
          </a:p>
          <a:p>
            <a:pPr eaLnBrk="1" hangingPunct="1">
              <a:spcBef>
                <a:spcPct val="0"/>
              </a:spcBef>
            </a:pPr>
            <a:r>
              <a:rPr lang="en-US" sz="2400" smtClean="0"/>
              <a:t>The queen has a Bachelor’s degree from AUC, is fluent in English.</a:t>
            </a:r>
          </a:p>
          <a:p>
            <a:pPr eaLnBrk="1" hangingPunct="1">
              <a:spcBef>
                <a:spcPct val="0"/>
              </a:spcBef>
            </a:pPr>
            <a:r>
              <a:rPr lang="en-US" sz="2400" smtClean="0"/>
              <a:t>She is active in several charities, as well as working on upgrading</a:t>
            </a:r>
          </a:p>
          <a:p>
            <a:pPr eaLnBrk="1" hangingPunct="1">
              <a:spcBef>
                <a:spcPct val="0"/>
              </a:spcBef>
            </a:pPr>
            <a:r>
              <a:rPr lang="en-US" sz="2400" smtClean="0"/>
              <a:t>IT in Jordan. She has given talks in Dearborn, where she was warmly</a:t>
            </a:r>
          </a:p>
          <a:p>
            <a:pPr eaLnBrk="1" hangingPunct="1">
              <a:spcBef>
                <a:spcPct val="0"/>
              </a:spcBef>
            </a:pPr>
            <a:r>
              <a:rPr lang="en-US" sz="2400" smtClean="0"/>
              <a:t>received.</a:t>
            </a:r>
          </a:p>
          <a:p>
            <a:pPr eaLnBrk="1" hangingPunct="1">
              <a:spcBef>
                <a:spcPct val="0"/>
              </a:spcBef>
            </a:pPr>
            <a:r>
              <a:rPr lang="en-US" sz="2400" smtClean="0"/>
              <a:t>The King and Queen have several children, assuring the reign.</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31"/>
          <p:cNvSpPr>
            <a:spLocks noGrp="1" noChangeArrowheads="1"/>
          </p:cNvSpPr>
          <p:nvPr>
            <p:ph type="sldNum" sz="quarter" idx="5"/>
          </p:nvPr>
        </p:nvSpPr>
        <p:spPr>
          <a:noFill/>
        </p:spPr>
        <p:txBody>
          <a:bodyPr/>
          <a:lstStyle/>
          <a:p>
            <a:fld id="{4575BA89-AA32-4418-BEAE-17E436D9A16A}" type="slidenum">
              <a:rPr lang="en-US" smtClean="0"/>
              <a:pPr/>
              <a:t>2</a:t>
            </a:fld>
            <a:endParaRPr lang="en-US"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Ottoman Empire under Suleiman the Magnificent, 1580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B0DA096B-73D8-46FC-9FB4-8202EBF5E194}"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Jordan: Real GDP/Capita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80C87DD7-526F-4BE2-A6C0-323B2E4BD3A5}"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Jordan: Inflation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02FC556C-F534-47F3-AE25-250B94826D04}"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Jordan: Ownership of 500 Largest Companies, 1995</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2AF33FAD-A36B-4978-8695-5E56562AAE29}" type="slidenum">
              <a:rPr lang="en-US" smtClean="0"/>
              <a:pPr/>
              <a:t>23</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Foreign Aid to Jordan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46688B2A-44D2-4613-B713-E6FB8F8A2159}" type="slidenum">
              <a:rPr lang="en-US" smtClean="0"/>
              <a:pPr/>
              <a:t>24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Syria Chronology</a:t>
            </a:r>
          </a:p>
          <a:p>
            <a:pPr eaLnBrk="1" hangingPunct="1"/>
            <a:r>
              <a:rPr lang="en-US" smtClean="0"/>
              <a:t>1516 area becomes part of Ottoman Empire</a:t>
            </a:r>
          </a:p>
          <a:p>
            <a:pPr eaLnBrk="1" hangingPunct="1"/>
            <a:r>
              <a:rPr lang="en-US" smtClean="0"/>
              <a:t>1920 France gets League of Nations mandate over Syria and Lebanon</a:t>
            </a:r>
          </a:p>
          <a:p>
            <a:pPr eaLnBrk="1" hangingPunct="1"/>
            <a:r>
              <a:rPr lang="en-US" smtClean="0"/>
              <a:t>1920s numerous demonstrations agains French presence</a:t>
            </a:r>
          </a:p>
          <a:p>
            <a:pPr eaLnBrk="1" hangingPunct="1"/>
            <a:r>
              <a:rPr lang="en-US" smtClean="0"/>
              <a:t>1946 Independence</a:t>
            </a:r>
          </a:p>
          <a:p>
            <a:pPr eaLnBrk="1" hangingPunct="1"/>
            <a:r>
              <a:rPr lang="en-US" smtClean="0"/>
              <a:t>1947 Ba’ath Party founded by Michel Aflaq and Salah-al-Din al-Bitar</a:t>
            </a:r>
          </a:p>
          <a:p>
            <a:pPr eaLnBrk="1" hangingPunct="1"/>
            <a:r>
              <a:rPr lang="en-US" smtClean="0"/>
              <a:t>1949, 1954 coups indicate political instability</a:t>
            </a:r>
          </a:p>
          <a:p>
            <a:pPr eaLnBrk="1" hangingPunct="1"/>
            <a:r>
              <a:rPr lang="en-US" smtClean="0"/>
              <a:t>1958-61 Syria and Egypt in United Arab Republic</a:t>
            </a:r>
          </a:p>
          <a:p>
            <a:pPr eaLnBrk="1" hangingPunct="1"/>
            <a:r>
              <a:rPr lang="en-US" smtClean="0"/>
              <a:t>1963 coup gives power to Ba’ath party. Discussions about union with Iraq end after a coup against the Ba’ath Party in Iraq</a:t>
            </a:r>
          </a:p>
          <a:p>
            <a:pPr eaLnBrk="1" hangingPunct="1"/>
            <a:r>
              <a:rPr lang="en-US" smtClean="0"/>
              <a:t>1967 Syrian participation in the Six day war against Israel leads to its loss of the Golan Heights</a:t>
            </a:r>
          </a:p>
          <a:p>
            <a:pPr eaLnBrk="1" hangingPunct="1"/>
            <a:r>
              <a:rPr lang="en-US" smtClean="0"/>
              <a:t>1970 Hafez Al Assad becomes president, representing (military and Ba’ath) against socialist Salah Jadid</a:t>
            </a:r>
          </a:p>
          <a:p>
            <a:pPr eaLnBrk="1" hangingPunct="1"/>
            <a:r>
              <a:rPr lang="en-US" smtClean="0"/>
              <a:t>1973 Syria participates in Yom Kippur War</a:t>
            </a:r>
          </a:p>
          <a:p>
            <a:pPr eaLnBrk="1" hangingPunct="1"/>
            <a:r>
              <a:rPr lang="en-US" smtClean="0"/>
              <a:t>1976 Syrian troops enter Lebanon, and is seen by the Muslim Brotherhood as supporting Christian side </a:t>
            </a:r>
          </a:p>
          <a:p>
            <a:pPr eaLnBrk="1" hangingPunct="1"/>
            <a:r>
              <a:rPr lang="en-US" smtClean="0"/>
              <a:t>1980 unsuccessful assassination attempt at Assad. Syria supports Iran in its war with Iraq.</a:t>
            </a:r>
          </a:p>
          <a:p>
            <a:pPr eaLnBrk="1" hangingPunct="1"/>
            <a:r>
              <a:rPr lang="en-US" smtClean="0"/>
              <a:t>1981 Israel annexed Golan Heights</a:t>
            </a:r>
          </a:p>
          <a:p>
            <a:pPr eaLnBrk="1" hangingPunct="1"/>
            <a:r>
              <a:rPr lang="en-US" smtClean="0"/>
              <a:t>1982 Syria suffers losses after Israeli invasion of southern Lebanon. Government attacks Muslim Brotherhood</a:t>
            </a:r>
          </a:p>
          <a:p>
            <a:pPr eaLnBrk="1" hangingPunct="1"/>
            <a:r>
              <a:rPr lang="en-US" smtClean="0"/>
              <a:t>1987 responding to international pressure, Syria closes training camps of Abu Nadal.</a:t>
            </a:r>
          </a:p>
          <a:p>
            <a:pPr eaLnBrk="1" hangingPunct="1"/>
            <a:r>
              <a:rPr lang="en-US" smtClean="0"/>
              <a:t>1990 Syria expands influence in Lebanon</a:t>
            </a:r>
          </a:p>
          <a:p>
            <a:pPr eaLnBrk="1" hangingPunct="1"/>
            <a:r>
              <a:rPr lang="en-US" smtClean="0"/>
              <a:t>1991 Syria supports U.S./international side in Gulf war against Iraq</a:t>
            </a:r>
          </a:p>
          <a:p>
            <a:pPr eaLnBrk="1" hangingPunct="1"/>
            <a:r>
              <a:rPr lang="en-US" smtClean="0"/>
              <a:t>2000 Hafez Al Assad dies, is succeeded by son Bashar</a:t>
            </a:r>
          </a:p>
          <a:p>
            <a:pPr eaLnBrk="1" hangingPunct="1"/>
            <a:r>
              <a:rPr lang="en-US" smtClean="0"/>
              <a:t>2004 Withdrawal of Syrian troops from Lebanon, but continues intervening there.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03BF39B1-0157-4AD8-A8E6-4450A755F25A}" type="slidenum">
              <a:rPr lang="en-US" smtClean="0"/>
              <a:pPr/>
              <a:t>25</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Map of Syria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A4E0DA45-59B6-4E19-85E4-C49157BE1865}" type="slidenum">
              <a:rPr lang="en-US" smtClean="0"/>
              <a:pPr/>
              <a:t>26</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Map of Syria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Syria: Land Utilization</a:t>
            </a:r>
            <a:endParaRPr lang="en-US" dirty="0"/>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27</a:t>
            </a:fld>
            <a:endParaRPr lang="en-US"/>
          </a:p>
        </p:txBody>
      </p:sp>
    </p:spTree>
    <p:extLst>
      <p:ext uri="{BB962C8B-B14F-4D97-AF65-F5344CB8AC3E}">
        <p14:creationId xmlns:p14="http://schemas.microsoft.com/office/powerpoint/2010/main" val="4227689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771EB19F-1713-49F2-B67D-3F0C59DBE93F}" type="slidenum">
              <a:rPr lang="en-US" smtClean="0"/>
              <a:pPr/>
              <a:t>28</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smtClean="0"/>
              <a:t>Population of Syria and Lebanon, 1930s. </a:t>
            </a:r>
            <a:r>
              <a:rPr lang="en-US" smtClean="0">
                <a:cs typeface="Times New Roman" pitchFamily="18" charset="0"/>
              </a:rPr>
              <a:t>Source: Hourani (1954) </a:t>
            </a:r>
            <a:r>
              <a:rPr lang="en-US" i="1" smtClean="0">
                <a:cs typeface="Times New Roman" pitchFamily="18" charset="0"/>
              </a:rPr>
              <a:t>Syria and Lebanon</a:t>
            </a:r>
            <a:r>
              <a:rPr lang="en-US" smtClean="0">
                <a:cs typeface="Times New Roman" pitchFamily="18" charset="0"/>
              </a:rPr>
              <a:t> p. 121</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2D7CD1F2-8BA8-4C09-88AC-F64B3365CE6B}" type="slidenum">
              <a:rPr lang="en-US" smtClean="0"/>
              <a:pPr/>
              <a:t>29</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z="1400" smtClean="0"/>
              <a:t>Syria: Population by Major Religious Groups</a:t>
            </a:r>
          </a:p>
          <a:p>
            <a:pPr eaLnBrk="1" hangingPunct="1"/>
            <a:endParaRPr lang="en-US" sz="1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91A9AE6F-6D92-49EE-B6FA-C606BED6B912}" type="slidenum">
              <a:rPr lang="en-US" smtClean="0"/>
              <a:pPr/>
              <a:t>3</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Sykes-Picot zone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p:spPr>
        <p:txBody>
          <a:bodyPr/>
          <a:lstStyle/>
          <a:p>
            <a:fld id="{8872EE22-BAD8-4E90-99DF-430518E821B4}" type="slidenum">
              <a:rPr lang="en-US" smtClean="0"/>
              <a:pPr/>
              <a:t>30</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Comparisons</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52F1E777-C4DF-45C1-A2F2-11AF5E5A7D5A}" type="slidenum">
              <a:rPr lang="en-US" smtClean="0"/>
              <a:pPr/>
              <a:t>31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z="1400" smtClean="0"/>
              <a:t>Ba’th Party</a:t>
            </a:r>
          </a:p>
          <a:p>
            <a:pPr eaLnBrk="1" hangingPunct="1"/>
            <a:r>
              <a:rPr lang="en-US" smtClean="0"/>
              <a:t>The Ba’th (Ba’ath, Baath—Arabic for </a:t>
            </a:r>
            <a:r>
              <a:rPr lang="en-US" i="1" smtClean="0"/>
              <a:t>rebirth</a:t>
            </a:r>
            <a:r>
              <a:rPr lang="en-US" smtClean="0"/>
              <a:t>) party: pan-Arabic</a:t>
            </a:r>
          </a:p>
          <a:p>
            <a:pPr eaLnBrk="1" hangingPunct="1"/>
            <a:r>
              <a:rPr lang="en-US" smtClean="0"/>
              <a:t>party whose origins go back to 1930s movements against French </a:t>
            </a:r>
          </a:p>
          <a:p>
            <a:pPr eaLnBrk="1" hangingPunct="1"/>
            <a:r>
              <a:rPr lang="en-US" smtClean="0"/>
              <a:t>and British colonialism. Nationalist, populist, socialist, secular </a:t>
            </a:r>
          </a:p>
          <a:p>
            <a:pPr eaLnBrk="1" hangingPunct="1"/>
            <a:r>
              <a:rPr lang="en-US" smtClean="0"/>
              <a:t>and revolutionary. Party rejected Soviet Marxism, while supporting </a:t>
            </a:r>
          </a:p>
          <a:p>
            <a:pPr eaLnBrk="1" hangingPunct="1"/>
            <a:r>
              <a:rPr lang="en-US" smtClean="0"/>
              <a:t>land reform, public ownership in areas such as natural resources,</a:t>
            </a:r>
          </a:p>
          <a:p>
            <a:pPr eaLnBrk="1" hangingPunct="1"/>
            <a:r>
              <a:rPr lang="en-US" smtClean="0"/>
              <a:t> transport, large scale industry, and financial institutions. </a:t>
            </a:r>
          </a:p>
          <a:p>
            <a:pPr eaLnBrk="1" hangingPunct="1"/>
            <a:endParaRPr lang="en-US" smtClean="0"/>
          </a:p>
          <a:p>
            <a:pPr eaLnBrk="1" hangingPunct="1"/>
            <a:r>
              <a:rPr lang="en-US" smtClean="0"/>
              <a:t>Ba’th parties were formed in the 1940s, and came to power in </a:t>
            </a:r>
          </a:p>
          <a:p>
            <a:pPr eaLnBrk="1" hangingPunct="1"/>
            <a:r>
              <a:rPr lang="en-US" smtClean="0"/>
              <a:t>military coups in Syria and Iraq, both in 1963, where after </a:t>
            </a:r>
          </a:p>
          <a:p>
            <a:pPr eaLnBrk="1" hangingPunct="1"/>
            <a:r>
              <a:rPr lang="en-US" smtClean="0"/>
              <a:t>internal fighting, they were dominated by Hafez al-Assad and </a:t>
            </a:r>
          </a:p>
          <a:p>
            <a:pPr eaLnBrk="1" hangingPunct="1"/>
            <a:r>
              <a:rPr lang="en-US" smtClean="0"/>
              <a:t>Saddam Hussein, respectively.</a:t>
            </a:r>
          </a:p>
          <a:p>
            <a:pPr eaLnBrk="1" hangingPunct="1"/>
            <a:r>
              <a:rPr lang="en-US" smtClean="0"/>
              <a:t>The Ba’th movement has also had influence in Lebanon, Yemen,</a:t>
            </a:r>
          </a:p>
          <a:p>
            <a:pPr eaLnBrk="1" hangingPunct="1"/>
            <a:r>
              <a:rPr lang="en-US" smtClean="0"/>
              <a:t>Jordan, and Palestinian territories.</a:t>
            </a:r>
          </a:p>
          <a:p>
            <a:pPr eaLnBrk="1" hangingPunct="1"/>
            <a:endParaRPr lang="en-US" sz="14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F74EF019-9E98-4CC6-9AC4-A6ABA50C08D6}" type="slidenum">
              <a:rPr lang="en-US" smtClean="0"/>
              <a:pPr/>
              <a:t>32</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spcBef>
                <a:spcPct val="0"/>
              </a:spcBef>
            </a:pPr>
            <a:r>
              <a:rPr lang="en-US" sz="2400" smtClean="0"/>
              <a:t>Michel Aflaq: 1910-1989</a:t>
            </a:r>
          </a:p>
          <a:p>
            <a:pPr eaLnBrk="1" hangingPunct="1">
              <a:spcBef>
                <a:spcPct val="0"/>
              </a:spcBef>
            </a:pPr>
            <a:r>
              <a:rPr lang="en-US" sz="2400" smtClean="0"/>
              <a:t>Born in Damascus to a middle class,Greek</a:t>
            </a:r>
          </a:p>
          <a:p>
            <a:pPr eaLnBrk="1" hangingPunct="1">
              <a:spcBef>
                <a:spcPct val="0"/>
              </a:spcBef>
            </a:pPr>
            <a:r>
              <a:rPr lang="en-US" sz="2400" smtClean="0"/>
              <a:t>Orthodox family. Educated at Sorbonne in Paris. </a:t>
            </a:r>
          </a:p>
          <a:p>
            <a:pPr eaLnBrk="1" hangingPunct="1">
              <a:spcBef>
                <a:spcPct val="0"/>
              </a:spcBef>
            </a:pPr>
            <a:r>
              <a:rPr lang="en-US" sz="2400" smtClean="0"/>
              <a:t>Was a school teacher, and briefly Minister of </a:t>
            </a:r>
          </a:p>
          <a:p>
            <a:pPr eaLnBrk="1" hangingPunct="1">
              <a:spcBef>
                <a:spcPct val="0"/>
              </a:spcBef>
            </a:pPr>
            <a:r>
              <a:rPr lang="en-US" sz="2400" smtClean="0"/>
              <a:t>Education. Supported union between Syria and </a:t>
            </a:r>
          </a:p>
          <a:p>
            <a:pPr eaLnBrk="1" hangingPunct="1">
              <a:spcBef>
                <a:spcPct val="0"/>
              </a:spcBef>
            </a:pPr>
            <a:r>
              <a:rPr lang="en-US" sz="2400" smtClean="0"/>
              <a:t>Egypt in 1958. Was forced to flee Syria, going to </a:t>
            </a:r>
          </a:p>
          <a:p>
            <a:pPr eaLnBrk="1" hangingPunct="1">
              <a:spcBef>
                <a:spcPct val="0"/>
              </a:spcBef>
            </a:pPr>
            <a:r>
              <a:rPr lang="en-US" sz="2400" smtClean="0"/>
              <a:t>Iraq, where he eventually received a token position</a:t>
            </a:r>
          </a:p>
          <a:p>
            <a:pPr eaLnBrk="1" hangingPunct="1">
              <a:spcBef>
                <a:spcPct val="0"/>
              </a:spcBef>
            </a:pPr>
            <a:r>
              <a:rPr lang="en-US" sz="2400" smtClean="0"/>
              <a:t> from Saddam Hussein.</a:t>
            </a:r>
          </a:p>
          <a:p>
            <a:pPr eaLnBrk="1" hangingPunct="1">
              <a:spcBef>
                <a:spcPct val="0"/>
              </a:spcBef>
            </a:pPr>
            <a:r>
              <a:rPr lang="en-US" sz="2400" smtClean="0">
                <a:cs typeface="Times New Roman" pitchFamily="18" charset="0"/>
              </a:rPr>
              <a:t>Salah Al Din Bitar (1912-1980) Born in Damascus into a </a:t>
            </a:r>
          </a:p>
          <a:p>
            <a:pPr eaLnBrk="1" hangingPunct="1">
              <a:spcBef>
                <a:spcPct val="0"/>
              </a:spcBef>
            </a:pPr>
            <a:r>
              <a:rPr lang="en-US" sz="2400" smtClean="0">
                <a:cs typeface="Times New Roman" pitchFamily="18" charset="0"/>
              </a:rPr>
              <a:t>prominent family. Educated at the Sorbonne. Collaborated with </a:t>
            </a:r>
          </a:p>
          <a:p>
            <a:pPr eaLnBrk="1" hangingPunct="1">
              <a:spcBef>
                <a:spcPct val="0"/>
              </a:spcBef>
            </a:pPr>
            <a:r>
              <a:rPr lang="en-US" sz="2400" smtClean="0">
                <a:cs typeface="Times New Roman" pitchFamily="18" charset="0"/>
              </a:rPr>
              <a:t>Michel Aflaq in forming Ba’th Party. Became a member of </a:t>
            </a:r>
          </a:p>
          <a:p>
            <a:pPr eaLnBrk="1" hangingPunct="1">
              <a:spcBef>
                <a:spcPct val="0"/>
              </a:spcBef>
            </a:pPr>
            <a:r>
              <a:rPr lang="en-US" sz="2400" smtClean="0">
                <a:cs typeface="Times New Roman" pitchFamily="18" charset="0"/>
              </a:rPr>
              <a:t>parliament in 1954, and the first Ba’thist Prime Minister in </a:t>
            </a:r>
          </a:p>
          <a:p>
            <a:pPr eaLnBrk="1" hangingPunct="1">
              <a:spcBef>
                <a:spcPct val="0"/>
              </a:spcBef>
            </a:pPr>
            <a:r>
              <a:rPr lang="en-US" sz="2400" smtClean="0">
                <a:cs typeface="Times New Roman" pitchFamily="18" charset="0"/>
              </a:rPr>
              <a:t>1963. Forced into exile in 1966, eventually to Paris, from where </a:t>
            </a:r>
          </a:p>
          <a:p>
            <a:pPr eaLnBrk="1" hangingPunct="1">
              <a:spcBef>
                <a:spcPct val="0"/>
              </a:spcBef>
            </a:pPr>
            <a:r>
              <a:rPr lang="en-US" sz="2400" smtClean="0">
                <a:cs typeface="Times New Roman" pitchFamily="18" charset="0"/>
              </a:rPr>
              <a:t>he publishes material strongly critical of the Syrian government. Was </a:t>
            </a:r>
          </a:p>
          <a:p>
            <a:pPr eaLnBrk="1" hangingPunct="1">
              <a:spcBef>
                <a:spcPct val="0"/>
              </a:spcBef>
            </a:pPr>
            <a:r>
              <a:rPr lang="en-US" sz="2400" smtClean="0">
                <a:cs typeface="Times New Roman" pitchFamily="18" charset="0"/>
              </a:rPr>
              <a:t>assassinated in Paris in 1980, presumably by the Syrian Government.</a:t>
            </a:r>
            <a:endParaRPr lang="en-US" sz="2400" smtClean="0"/>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31"/>
          <p:cNvSpPr>
            <a:spLocks noGrp="1" noChangeArrowheads="1"/>
          </p:cNvSpPr>
          <p:nvPr>
            <p:ph type="sldNum" sz="quarter" idx="5"/>
          </p:nvPr>
        </p:nvSpPr>
        <p:spPr>
          <a:noFill/>
        </p:spPr>
        <p:txBody>
          <a:bodyPr/>
          <a:lstStyle/>
          <a:p>
            <a:fld id="{10EF841C-7D1A-4246-8BA9-F4AD6EB66CEB}" type="slidenum">
              <a:rPr lang="en-US" smtClean="0"/>
              <a:pPr/>
              <a:t>33</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spcBef>
                <a:spcPct val="0"/>
              </a:spcBef>
            </a:pPr>
            <a:r>
              <a:rPr lang="en-US" sz="2400" smtClean="0"/>
              <a:t>Hafez Al-Assad</a:t>
            </a:r>
          </a:p>
          <a:p>
            <a:pPr eaLnBrk="1" hangingPunct="1">
              <a:spcBef>
                <a:spcPct val="0"/>
              </a:spcBef>
            </a:pPr>
            <a:r>
              <a:rPr lang="en-US" sz="2400" smtClean="0"/>
              <a:t>1930-2000. </a:t>
            </a:r>
          </a:p>
          <a:p>
            <a:pPr eaLnBrk="1" hangingPunct="1">
              <a:spcBef>
                <a:spcPct val="0"/>
              </a:spcBef>
            </a:pPr>
            <a:r>
              <a:rPr lang="en-US" sz="2400" smtClean="0"/>
              <a:t>President 1971-2000</a:t>
            </a:r>
          </a:p>
          <a:p>
            <a:pPr eaLnBrk="1" hangingPunct="1">
              <a:spcBef>
                <a:spcPct val="0"/>
              </a:spcBef>
            </a:pPr>
            <a:r>
              <a:rPr lang="en-US" sz="2400" smtClean="0"/>
              <a:t>Born in a small village to a respected, but not wealthy family. </a:t>
            </a:r>
          </a:p>
          <a:p>
            <a:pPr eaLnBrk="1" hangingPunct="1">
              <a:spcBef>
                <a:spcPct val="0"/>
              </a:spcBef>
            </a:pPr>
            <a:endParaRPr lang="en-US" sz="2400" smtClean="0"/>
          </a:p>
          <a:p>
            <a:pPr eaLnBrk="1" hangingPunct="1">
              <a:spcBef>
                <a:spcPct val="0"/>
              </a:spcBef>
            </a:pPr>
            <a:r>
              <a:rPr lang="en-US" sz="2400" smtClean="0"/>
              <a:t>At 16 joined  the Ba’th party. Studied at a military academy. A member of the Alawites, a small Shiite group, in a</a:t>
            </a:r>
          </a:p>
          <a:p>
            <a:pPr eaLnBrk="1" hangingPunct="1">
              <a:spcBef>
                <a:spcPct val="0"/>
              </a:spcBef>
            </a:pPr>
            <a:r>
              <a:rPr lang="en-US" sz="2400" smtClean="0"/>
              <a:t>predominantly Sunni country, he had few natural allies. Participated In a coup in 1963, slowly consolidated Power. Competing with Salah Jadid, who was more socialist. He backed away from a pro-Soviet stance late in his career. Did  not have a good relationship with either Iraq or Jordan. Lost Golan Heights.</a:t>
            </a:r>
          </a:p>
          <a:p>
            <a:pPr eaLnBrk="1" hangingPunct="1">
              <a:spcBef>
                <a:spcPct val="0"/>
              </a:spcBef>
            </a:pPr>
            <a:r>
              <a:rPr lang="en-US" sz="2400" smtClean="0"/>
              <a:t>Passed power on to his son.</a:t>
            </a:r>
          </a:p>
          <a:p>
            <a:pPr eaLnBrk="1" hangingPunct="1">
              <a:spcBef>
                <a:spcPct val="0"/>
              </a:spcBef>
            </a:pPr>
            <a:r>
              <a:rPr lang="en-US" sz="2400" smtClean="0"/>
              <a:t>Politics are described as more state capitalist than socialist, indicating the difference between him and Salah Jadid. Investment was dominated by the state. Significant reliance on aid.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31"/>
          <p:cNvSpPr>
            <a:spLocks noGrp="1" noChangeArrowheads="1"/>
          </p:cNvSpPr>
          <p:nvPr>
            <p:ph type="sldNum" sz="quarter" idx="5"/>
          </p:nvPr>
        </p:nvSpPr>
        <p:spPr>
          <a:noFill/>
        </p:spPr>
        <p:txBody>
          <a:bodyPr/>
          <a:lstStyle/>
          <a:p>
            <a:fld id="{CA62DB7A-C156-4377-A389-7AA7AFCE2DC3}" type="slidenum">
              <a:rPr lang="en-US" smtClean="0"/>
              <a:pPr/>
              <a:t>34</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spcBef>
                <a:spcPct val="0"/>
              </a:spcBef>
            </a:pPr>
            <a:r>
              <a:rPr lang="en-US" sz="2400" smtClean="0"/>
              <a:t>Bashar Al-Assad</a:t>
            </a:r>
          </a:p>
          <a:p>
            <a:pPr eaLnBrk="1" hangingPunct="1">
              <a:spcBef>
                <a:spcPct val="0"/>
              </a:spcBef>
            </a:pPr>
            <a:r>
              <a:rPr lang="en-US" sz="2400" smtClean="0"/>
              <a:t>Born 1965</a:t>
            </a:r>
          </a:p>
          <a:p>
            <a:pPr eaLnBrk="1" hangingPunct="1">
              <a:spcBef>
                <a:spcPct val="0"/>
              </a:spcBef>
            </a:pPr>
            <a:r>
              <a:rPr lang="en-US" sz="2400" smtClean="0"/>
              <a:t>President 2000-</a:t>
            </a:r>
          </a:p>
          <a:p>
            <a:pPr eaLnBrk="1" hangingPunct="1">
              <a:spcBef>
                <a:spcPct val="0"/>
              </a:spcBef>
            </a:pPr>
            <a:r>
              <a:rPr lang="en-US" sz="2400" smtClean="0"/>
              <a:t>Studied ophthalmology in UK. Returned to Syria in 1994 upon the death of his brother, who was to be king, but died in an accident. Bashar AL-Assad has been judged not the appropriate personality to rule. Was a commander in the Syrian Army before the death of his father.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err="1" smtClean="0"/>
              <a:t>Asma</a:t>
            </a:r>
            <a:r>
              <a:rPr lang="en-US" sz="1200" b="1" dirty="0" smtClean="0"/>
              <a:t> al-Assad: A Rose in the Desert</a:t>
            </a:r>
          </a:p>
          <a:p>
            <a:r>
              <a:rPr lang="en-US" sz="1200" dirty="0" smtClean="0"/>
              <a:t>Born 1975 in London. Her father is a doctor and her mother a diplomat. Worked  as an investment banker, until marrying </a:t>
            </a:r>
            <a:r>
              <a:rPr lang="en-US" sz="1200" dirty="0" err="1" smtClean="0"/>
              <a:t>Bashar</a:t>
            </a:r>
            <a:r>
              <a:rPr lang="en-US" sz="1200" dirty="0" smtClean="0"/>
              <a:t> in 2000.</a:t>
            </a:r>
          </a:p>
          <a:p>
            <a:endParaRPr lang="en-US" sz="1200" dirty="0" smtClean="0"/>
          </a:p>
          <a:p>
            <a:endParaRPr lang="en-US" sz="1200" dirty="0" smtClean="0"/>
          </a:p>
          <a:p>
            <a:r>
              <a:rPr lang="en-US" sz="1200" dirty="0" err="1" smtClean="0"/>
              <a:t>Asma</a:t>
            </a:r>
            <a:r>
              <a:rPr lang="en-US" sz="1200" dirty="0" smtClean="0"/>
              <a:t> al-Assad is glamorous, young, and very chic—the freshest and most magnetic of first ladies. Her style is not the couture-and-</a:t>
            </a:r>
            <a:r>
              <a:rPr lang="en-US" sz="1200" dirty="0" err="1" smtClean="0"/>
              <a:t>bling</a:t>
            </a:r>
            <a:r>
              <a:rPr lang="en-US" sz="1200" dirty="0" smtClean="0"/>
              <a:t> dazzle of Middle Eastern power but a deliberate lack of adornment. She’s a rare combination: a thin, long-limbed beauty with a trained analytic mind who dresses with cunning understatement. </a:t>
            </a:r>
            <a:r>
              <a:rPr lang="en-US" sz="1200" i="1" dirty="0" smtClean="0"/>
              <a:t>Paris Match</a:t>
            </a:r>
            <a:r>
              <a:rPr lang="en-US" sz="1200" dirty="0" smtClean="0"/>
              <a:t> calls her “the element of light in a country full of shadow zones.” She is the first lady of Syria.</a:t>
            </a:r>
          </a:p>
          <a:p>
            <a:r>
              <a:rPr lang="en-US" sz="1200" i="1" dirty="0" smtClean="0"/>
              <a:t>Vogue</a:t>
            </a:r>
            <a:r>
              <a:rPr lang="en-US" sz="1200" dirty="0" smtClean="0"/>
              <a:t> Magazine. March, 2011</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Current Armed Violence in Syria.</a:t>
            </a:r>
          </a:p>
          <a:p>
            <a:r>
              <a:rPr lang="en-US" sz="1200" dirty="0" smtClean="0"/>
              <a:t>Spin-off from uprisings in Tunisia, Egypt, Yemen, Libya, became violent slowly…</a:t>
            </a:r>
          </a:p>
          <a:p>
            <a:endParaRPr lang="en-US" sz="1200" dirty="0" smtClean="0"/>
          </a:p>
          <a:p>
            <a:r>
              <a:rPr lang="en-US" sz="1200" dirty="0" smtClean="0"/>
              <a:t>Has led to over 100,000 deaths; UN claims 9,000,000 displaced, 2 m foreign refugees.</a:t>
            </a:r>
          </a:p>
          <a:p>
            <a:endParaRPr lang="en-US" sz="1200" dirty="0" smtClean="0"/>
          </a:p>
          <a:p>
            <a:r>
              <a:rPr lang="en-US" sz="1200" dirty="0" smtClean="0"/>
              <a:t>Economy’s decline may be over 40%. </a:t>
            </a:r>
          </a:p>
          <a:p>
            <a:endParaRPr lang="en-US" sz="1200" dirty="0" smtClean="0"/>
          </a:p>
          <a:p>
            <a:r>
              <a:rPr lang="en-US" sz="1200" dirty="0" smtClean="0"/>
              <a:t>Fighting over specific towns; Damascus remains pro-government. Some chemical </a:t>
            </a:r>
          </a:p>
          <a:p>
            <a:r>
              <a:rPr lang="en-US" sz="1200" dirty="0" smtClean="0"/>
              <a:t>  weapons have been used. </a:t>
            </a:r>
          </a:p>
          <a:p>
            <a:endParaRPr lang="en-US" sz="1200" dirty="0" smtClean="0"/>
          </a:p>
          <a:p>
            <a:r>
              <a:rPr lang="en-US" sz="1200" dirty="0" smtClean="0"/>
              <a:t>The opposition is an anti-Al-Assad movement, so it can be seen as anti–</a:t>
            </a:r>
            <a:r>
              <a:rPr lang="en-US" sz="1200" dirty="0" err="1" smtClean="0"/>
              <a:t>Alawite</a:t>
            </a:r>
            <a:r>
              <a:rPr lang="en-US" sz="1200" dirty="0" smtClean="0"/>
              <a:t>. Many prominent Christians support the government, as does Iran and Iraq and </a:t>
            </a:r>
            <a:r>
              <a:rPr lang="en-US" sz="1200" dirty="0" err="1" smtClean="0"/>
              <a:t>Hizbullah</a:t>
            </a:r>
            <a:r>
              <a:rPr lang="en-US" sz="1200" dirty="0" smtClean="0"/>
              <a:t>, </a:t>
            </a:r>
            <a:r>
              <a:rPr lang="en-US" sz="1200" dirty="0" err="1" smtClean="0"/>
              <a:t>assertedly</a:t>
            </a:r>
            <a:r>
              <a:rPr lang="en-US" sz="1200" dirty="0" smtClean="0"/>
              <a:t> because </a:t>
            </a:r>
            <a:r>
              <a:rPr lang="en-US" sz="1200" dirty="0" err="1" smtClean="0"/>
              <a:t>Alawites</a:t>
            </a:r>
            <a:r>
              <a:rPr lang="en-US" sz="1200" dirty="0" smtClean="0"/>
              <a:t> are closer to Shi’ites. Rebels looked stronger six months ago.</a:t>
            </a:r>
          </a:p>
          <a:p>
            <a:endParaRPr lang="en-US" sz="1200" dirty="0" smtClean="0"/>
          </a:p>
          <a:p>
            <a:r>
              <a:rPr lang="en-US" sz="1200" dirty="0" smtClean="0"/>
              <a:t>International Peace talks this week in Geneva. Pushed by Kerry (US), </a:t>
            </a:r>
            <a:r>
              <a:rPr lang="en-US" sz="1200" dirty="0" err="1" smtClean="0"/>
              <a:t>Lavrov</a:t>
            </a:r>
            <a:r>
              <a:rPr lang="en-US" sz="1200" dirty="0" smtClean="0"/>
              <a:t> (RU),</a:t>
            </a:r>
          </a:p>
          <a:p>
            <a:r>
              <a:rPr lang="en-US" sz="1200" dirty="0" smtClean="0"/>
              <a:t>  </a:t>
            </a:r>
            <a:r>
              <a:rPr lang="en-US" sz="1200" dirty="0" err="1" smtClean="0"/>
              <a:t>Davutoglu</a:t>
            </a:r>
            <a:r>
              <a:rPr lang="en-US" sz="1200" dirty="0" smtClean="0"/>
              <a:t> (Turkey), UN.  Apparently will have participation of al-Assad’s gov’t, </a:t>
            </a:r>
          </a:p>
          <a:p>
            <a:r>
              <a:rPr lang="en-US" sz="1200" dirty="0" smtClean="0"/>
              <a:t>  many members of the opposition National Coalition, even as others resign, while a</a:t>
            </a:r>
          </a:p>
          <a:p>
            <a:r>
              <a:rPr lang="en-US" sz="1200" dirty="0" smtClean="0"/>
              <a:t>  separate war is developing among National Coalition groups and more radical </a:t>
            </a:r>
          </a:p>
          <a:p>
            <a:r>
              <a:rPr lang="en-US" sz="1200" smtClean="0"/>
              <a:t>  factions (ISIS, JAN) who many see as being non-Syrians with foreign funding.</a:t>
            </a:r>
          </a:p>
          <a:p>
            <a:endParaRPr lang="en-US"/>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36</a:t>
            </a:fld>
            <a:endParaRPr lang="en-US"/>
          </a:p>
        </p:txBody>
      </p:sp>
    </p:spTree>
    <p:extLst>
      <p:ext uri="{BB962C8B-B14F-4D97-AF65-F5344CB8AC3E}">
        <p14:creationId xmlns:p14="http://schemas.microsoft.com/office/powerpoint/2010/main" val="1911832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50382C36-C115-496E-B470-E079C6DC5875}" type="slidenum">
              <a:rPr lang="en-US" smtClean="0"/>
              <a:pPr/>
              <a:t>38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Syria: real GDP/capita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0281A44E-C5A9-42E1-9024-B925B216B0E0}" type="slidenum">
              <a:rPr lang="en-US" smtClean="0"/>
              <a:pPr/>
              <a:t>39</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Syria: Rate of Growth of Real GDP/Capita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DB25C3CA-2F55-406B-9AF3-DBED8557B053}" type="slidenum">
              <a:rPr lang="en-US" smtClean="0"/>
              <a:pPr/>
              <a:t>40</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Syria: Inflation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B2AA1EEC-61E5-481C-BC27-7F3863541AAC}" type="slidenum">
              <a:rPr lang="en-US" smtClean="0"/>
              <a:pPr/>
              <a:t>4</a:t>
            </a:fld>
            <a:endParaRPr lang="en-US"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Sykes-Picot Agreement--map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smtClean="0"/>
              <a:t>Lebanon</a:t>
            </a:r>
          </a:p>
        </p:txBody>
      </p:sp>
      <p:sp>
        <p:nvSpPr>
          <p:cNvPr id="117764" name="Slide Number Placeholder 3"/>
          <p:cNvSpPr>
            <a:spLocks noGrp="1"/>
          </p:cNvSpPr>
          <p:nvPr>
            <p:ph type="sldNum" sz="quarter" idx="5"/>
          </p:nvPr>
        </p:nvSpPr>
        <p:spPr>
          <a:noFill/>
        </p:spPr>
        <p:txBody>
          <a:bodyPr/>
          <a:lstStyle/>
          <a:p>
            <a:fld id="{0B9E948A-CBD8-4B8C-ABBE-F75FD91EE0EA}"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7EB77857-975C-4492-A092-9750A526EEB1}" type="slidenum">
              <a:rPr lang="en-US" smtClean="0"/>
              <a:pPr/>
              <a:t>42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t>Map of Lebanon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94DE5639-6A91-4BFC-943C-B27662F7851C}" type="slidenum">
              <a:rPr lang="en-US" smtClean="0"/>
              <a:pPr/>
              <a:t>43</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Map of Lebanon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6C050449-AF64-4FD5-BB75-AC4FD1926CB4}" type="slidenum">
              <a:rPr lang="en-US" smtClean="0"/>
              <a:pPr/>
              <a:t>44</a:t>
            </a:fld>
            <a:endParaRPr lang="en-US" smtClean="0"/>
          </a:p>
        </p:txBody>
      </p:sp>
      <p:sp>
        <p:nvSpPr>
          <p:cNvPr id="120835" name="Rectangle 2"/>
          <p:cNvSpPr>
            <a:spLocks noGrp="1" noRot="1" noChangeAspect="1" noChangeArrowheads="1" noTextEdit="1"/>
          </p:cNvSpPr>
          <p:nvPr>
            <p:ph type="sldImg"/>
          </p:nvPr>
        </p:nvSpPr>
        <p:spPr>
          <a:xfrm>
            <a:off x="1155700" y="681038"/>
            <a:ext cx="4541838" cy="3406775"/>
          </a:xfrm>
          <a:ln/>
        </p:spPr>
      </p:sp>
      <p:sp>
        <p:nvSpPr>
          <p:cNvPr id="120836" name="Rectangle 3"/>
          <p:cNvSpPr>
            <a:spLocks noGrp="1" noChangeArrowheads="1"/>
          </p:cNvSpPr>
          <p:nvPr>
            <p:ph type="body" idx="1"/>
          </p:nvPr>
        </p:nvSpPr>
        <p:spPr>
          <a:noFill/>
          <a:ln/>
        </p:spPr>
        <p:txBody>
          <a:bodyPr/>
          <a:lstStyle/>
          <a:p>
            <a:pPr eaLnBrk="1" hangingPunct="1"/>
            <a:r>
              <a:rPr lang="en-US" smtClean="0">
                <a:cs typeface="Times New Roman" pitchFamily="18" charset="0"/>
              </a:rPr>
              <a:t>Beiru, ~1879</a:t>
            </a:r>
          </a:p>
          <a:p>
            <a:pPr eaLnBrk="1" hangingPunct="1"/>
            <a:r>
              <a:rPr lang="en-US" smtClean="0">
                <a:cs typeface="Times New Roman" pitchFamily="18" charset="0"/>
              </a:rPr>
              <a:t>Source: Cizgen, </a:t>
            </a:r>
            <a:r>
              <a:rPr lang="en-US" i="1" smtClean="0">
                <a:cs typeface="Times New Roman" pitchFamily="18" charset="0"/>
              </a:rPr>
              <a:t>Photography in the Ottoman Empire</a:t>
            </a:r>
            <a:r>
              <a:rPr lang="en-US" smtClean="0">
                <a:cs typeface="Times New Roman" pitchFamily="18" charset="0"/>
              </a:rPr>
              <a:t>  TR 111 C58 1987 </a:t>
            </a:r>
            <a:r>
              <a:rPr lang="en-US" smtClean="0"/>
              <a:t>Page 80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F459EC32-8D42-4371-AAEE-74229FB5DE62}" type="slidenum">
              <a:rPr lang="en-US" smtClean="0"/>
              <a:pPr/>
              <a:t>45</a:t>
            </a:fld>
            <a:endParaRPr lang="en-US" smtClean="0"/>
          </a:p>
        </p:txBody>
      </p:sp>
      <p:sp>
        <p:nvSpPr>
          <p:cNvPr id="121859" name="Rectangle 1026"/>
          <p:cNvSpPr>
            <a:spLocks noGrp="1" noRot="1" noChangeAspect="1" noChangeArrowheads="1" noTextEdit="1"/>
          </p:cNvSpPr>
          <p:nvPr>
            <p:ph type="sldImg"/>
          </p:nvPr>
        </p:nvSpPr>
        <p:spPr>
          <a:ln/>
        </p:spPr>
      </p:sp>
      <p:sp>
        <p:nvSpPr>
          <p:cNvPr id="121860" name="Rectangle 1027"/>
          <p:cNvSpPr>
            <a:spLocks noGrp="1" noChangeArrowheads="1"/>
          </p:cNvSpPr>
          <p:nvPr>
            <p:ph type="body" idx="1"/>
          </p:nvPr>
        </p:nvSpPr>
        <p:spPr>
          <a:noFill/>
          <a:ln/>
        </p:spPr>
        <p:txBody>
          <a:bodyPr/>
          <a:lstStyle/>
          <a:p>
            <a:pPr eaLnBrk="1" hangingPunct="1"/>
            <a:r>
              <a:rPr lang="en-US" smtClean="0"/>
              <a:t>Baalbek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2070530B-06CB-4FB1-BA9F-6A5D39FA0A3A}" type="slidenum">
              <a:rPr lang="en-US" smtClean="0"/>
              <a:pPr/>
              <a:t>46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Lebanon chronology</a:t>
            </a:r>
          </a:p>
          <a:p>
            <a:pPr eaLnBrk="1" hangingPunct="1"/>
            <a:r>
              <a:rPr lang="en-US" smtClean="0"/>
              <a:t>7th century: Arab conquest, who govern from Damascus</a:t>
            </a:r>
          </a:p>
          <a:p>
            <a:pPr eaLnBrk="1" hangingPunct="1"/>
            <a:r>
              <a:rPr lang="en-US" smtClean="0"/>
              <a:t>11th century Crusades</a:t>
            </a:r>
          </a:p>
          <a:p>
            <a:pPr eaLnBrk="1" hangingPunct="1"/>
            <a:r>
              <a:rPr lang="en-US" smtClean="0"/>
              <a:t>Late 12th century; muslim reconquest, directed from Egypt</a:t>
            </a:r>
          </a:p>
          <a:p>
            <a:pPr eaLnBrk="1" hangingPunct="1"/>
            <a:r>
              <a:rPr lang="en-US" smtClean="0"/>
              <a:t>16th century, Ottoman Turks</a:t>
            </a:r>
          </a:p>
          <a:p>
            <a:pPr eaLnBrk="1" hangingPunct="1"/>
            <a:r>
              <a:rPr lang="en-US" smtClean="0"/>
              <a:t>1850s civil wars, in which a religious content (Druze/(other)Moslems/Christians) is important. Many Christian Lebanese emigrate to the Americas</a:t>
            </a:r>
          </a:p>
          <a:p>
            <a:pPr eaLnBrk="1" hangingPunct="1"/>
            <a:r>
              <a:rPr lang="en-US" smtClean="0"/>
              <a:t>post WWI- French mandate (Lebanon, Syria, Antakya of present day Turkey), as Greater Lebanon. Political power divided among Shi’is, Sunnis and Christians, with French favoring Maronite Christians.</a:t>
            </a:r>
          </a:p>
          <a:p>
            <a:pPr eaLnBrk="1" hangingPunct="1"/>
            <a:r>
              <a:rPr lang="en-US" smtClean="0"/>
              <a:t>1943/45 Independence, National Covenant maintained.</a:t>
            </a:r>
          </a:p>
          <a:p>
            <a:pPr eaLnBrk="1" hangingPunct="1"/>
            <a:r>
              <a:rPr lang="en-US" smtClean="0"/>
              <a:t>late 1940s; although Lebanon took little part in wars against newly established Israel, it was affected by settlement of Palestinian refugees</a:t>
            </a:r>
          </a:p>
          <a:p>
            <a:pPr eaLnBrk="1" hangingPunct="1"/>
            <a:r>
              <a:rPr lang="en-US" smtClean="0"/>
              <a:t>1958 civil strife as Lebanon’s pro-Western policies were challenged: US Marines intervene</a:t>
            </a:r>
          </a:p>
          <a:p>
            <a:pPr eaLnBrk="1" hangingPunct="1"/>
            <a:r>
              <a:rPr lang="en-US" smtClean="0"/>
              <a:t>1967, 1973 Lebanon formally is not involved with Arab wars against Israel.</a:t>
            </a:r>
          </a:p>
          <a:p>
            <a:pPr eaLnBrk="1" hangingPunct="1"/>
            <a:r>
              <a:rPr lang="en-US" smtClean="0"/>
              <a:t>1975 civil war (until 1989); Muslims, PLO, Christians (Maronite, Phalange), with subsequent interventions from Israel, Syria, US, France.</a:t>
            </a:r>
          </a:p>
          <a:p>
            <a:pPr eaLnBrk="1" hangingPunct="1"/>
            <a:r>
              <a:rPr lang="en-US" smtClean="0"/>
              <a:t>1976 Syrian troops enter Lebanon.</a:t>
            </a:r>
          </a:p>
          <a:p>
            <a:pPr eaLnBrk="1" hangingPunct="1"/>
            <a:r>
              <a:rPr lang="en-US" smtClean="0"/>
              <a:t>1978 Israel invades southern Lebanon. UN Peacekeeping mission in southern Lebanon</a:t>
            </a:r>
          </a:p>
          <a:p>
            <a:pPr eaLnBrk="1" hangingPunct="1"/>
            <a:r>
              <a:rPr lang="en-US" smtClean="0"/>
              <a:t>1982 Israel again invades Lebanon, forcing relocation of PLO headquarters. Massacre of Palestinians by Lebanese Christians during Israeli occupation leads to multinational peacekeeping mission. Amin Gemayel (Christian) elected president. Phalangists slaughter 1000 Palestinian refugees in camps in Sabra and Chatila in west Beirut. </a:t>
            </a:r>
          </a:p>
          <a:p>
            <a:pPr eaLnBrk="1" hangingPunct="1"/>
            <a:r>
              <a:rPr lang="en-US" smtClean="0"/>
              <a:t>1983 terrorist bombing of US and French troops</a:t>
            </a:r>
          </a:p>
          <a:p>
            <a:pPr eaLnBrk="1" hangingPunct="1"/>
            <a:r>
              <a:rPr lang="en-US" smtClean="0"/>
              <a:t>1988-89 conflict about the successor to president, Amin Gemayel, who had appointed Michel Aoun as interim president, but others pushed Elias Hrawi.  Hrawi eventually dominated, and signed a treaty that gave Syria dominance in Lebanon’s foreign relations. </a:t>
            </a:r>
          </a:p>
          <a:p>
            <a:pPr eaLnBrk="1" hangingPunct="1"/>
            <a:r>
              <a:rPr lang="en-US" smtClean="0"/>
              <a:t>1989 Ta’if (located in Saudi Arabia) Accords lead to ending of Civil War. </a:t>
            </a:r>
          </a:p>
          <a:p>
            <a:pPr eaLnBrk="1" hangingPunct="1"/>
            <a:r>
              <a:rPr lang="en-US" smtClean="0"/>
              <a:t>1992 Rafik Hariri elected Prime Minister, technocratic approach, rebuilds Beirut.</a:t>
            </a:r>
          </a:p>
          <a:p>
            <a:pPr eaLnBrk="1" hangingPunct="1"/>
            <a:r>
              <a:rPr lang="en-US" smtClean="0"/>
              <a:t>2005 Hariri dies in a car bomb. Leads to Anti-Syrian riots.</a:t>
            </a:r>
          </a:p>
          <a:p>
            <a:pPr eaLnBrk="1" hangingPunct="1"/>
            <a:r>
              <a:rPr lang="en-US" smtClean="0"/>
              <a:t>2006 Israel attacks, inflicting destruction of much infrastructure.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EA81614A-78E8-40C3-8CB1-DE895FE2AAE0}" type="slidenum">
              <a:rPr lang="en-US" smtClean="0"/>
              <a:pPr/>
              <a:t>47</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R&amp;W Table 4.5 page 96 Lebanon’s Population by Sect, 1932-1983</a:t>
            </a:r>
          </a:p>
          <a:p>
            <a:pPr eaLnBrk="1" hangingPunct="1"/>
            <a:endParaRPr lang="en-US" smtClean="0"/>
          </a:p>
          <a:p>
            <a:pPr eaLnBrk="1" hangingPunct="1"/>
            <a:r>
              <a:rPr lang="en-US" smtClean="0"/>
              <a:t>Differential fertility. Lebanon and Israel. Shiites and Sunnis. Ashkenazi and Sephardim. Turks and Kurds.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664A9515-371D-4C4C-A9B7-F26B7CFAAA45}" type="slidenum">
              <a:rPr lang="en-US" smtClean="0"/>
              <a:pPr/>
              <a:t>48</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Population of Syria and Lebanon, 1930s. </a:t>
            </a:r>
            <a:r>
              <a:rPr lang="en-US" smtClean="0">
                <a:cs typeface="Times New Roman" pitchFamily="18" charset="0"/>
              </a:rPr>
              <a:t>Source: Hourani (1954) </a:t>
            </a:r>
            <a:r>
              <a:rPr lang="en-US" i="1" smtClean="0">
                <a:cs typeface="Times New Roman" pitchFamily="18" charset="0"/>
              </a:rPr>
              <a:t>Syria and Lebanon</a:t>
            </a:r>
            <a:r>
              <a:rPr lang="en-US" smtClean="0">
                <a:cs typeface="Times New Roman" pitchFamily="18" charset="0"/>
              </a:rPr>
              <a:t> p. 121</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p:spPr>
        <p:txBody>
          <a:bodyPr/>
          <a:lstStyle/>
          <a:p>
            <a:fld id="{069F68F5-6195-4116-9434-05F8956C46F2}" type="slidenum">
              <a:rPr lang="en-US" smtClean="0"/>
              <a:pPr/>
              <a:t>49</a:t>
            </a:fld>
            <a:endParaRPr lang="en-US" smtClean="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400" smtClean="0"/>
              <a:t>Lebanon: Population by Religious Groups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p:spPr>
        <p:txBody>
          <a:bodyPr/>
          <a:lstStyle/>
          <a:p>
            <a:fld id="{3974A9F2-07DE-4FE4-834B-9B26003400F2}" type="slidenum">
              <a:rPr lang="en-US" smtClean="0"/>
              <a:pPr/>
              <a:t>50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Lebanon: Distribution of Main Religious Groups, 1992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13A8829-0BBD-40AC-B8D1-C8E4BE4AF264}" type="slidenum">
              <a:rPr lang="en-US" smtClean="0">
                <a:latin typeface="Times New Roman" pitchFamily="18" charset="0"/>
              </a:rPr>
              <a:pPr/>
              <a:t>5</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r>
              <a:rPr lang="en-US" dirty="0" smtClean="0"/>
              <a:t>Camille </a:t>
            </a:r>
            <a:r>
              <a:rPr lang="en-US" dirty="0" err="1" smtClean="0"/>
              <a:t>Chamoun</a:t>
            </a:r>
            <a:r>
              <a:rPr lang="en-US" dirty="0" smtClean="0"/>
              <a:t>, 1900-1987 . President 1952-58.</a:t>
            </a:r>
          </a:p>
          <a:p>
            <a:pPr eaLnBrk="1" hangingPunct="1"/>
            <a:r>
              <a:rPr lang="en-US" dirty="0" smtClean="0"/>
              <a:t>Educated in France, became a lawyer. </a:t>
            </a:r>
          </a:p>
          <a:p>
            <a:pPr eaLnBrk="1" hangingPunct="1"/>
            <a:r>
              <a:rPr lang="en-US" dirty="0" smtClean="0"/>
              <a:t>Elected to the Lebanese parliament in 1934.</a:t>
            </a:r>
          </a:p>
          <a:p>
            <a:pPr eaLnBrk="1" hangingPunct="1"/>
            <a:r>
              <a:rPr lang="en-US" dirty="0" smtClean="0"/>
              <a:t>Active in movement for independence from</a:t>
            </a:r>
          </a:p>
          <a:p>
            <a:pPr eaLnBrk="1" hangingPunct="1"/>
            <a:r>
              <a:rPr lang="en-US" dirty="0" smtClean="0"/>
              <a:t>France. Elected to replace B. el-</a:t>
            </a:r>
            <a:r>
              <a:rPr lang="en-US" dirty="0" err="1" smtClean="0"/>
              <a:t>Khoury</a:t>
            </a:r>
            <a:r>
              <a:rPr lang="en-US" dirty="0" smtClean="0"/>
              <a:t>, who</a:t>
            </a:r>
          </a:p>
          <a:p>
            <a:pPr eaLnBrk="1" hangingPunct="1"/>
            <a:r>
              <a:rPr lang="en-US" dirty="0" smtClean="0"/>
              <a:t>resigned due to graft. </a:t>
            </a:r>
            <a:r>
              <a:rPr lang="en-US" dirty="0" err="1" smtClean="0"/>
              <a:t>Chamoun</a:t>
            </a:r>
            <a:r>
              <a:rPr lang="en-US" dirty="0" smtClean="0"/>
              <a:t> was threatened</a:t>
            </a:r>
          </a:p>
          <a:p>
            <a:pPr eaLnBrk="1" hangingPunct="1"/>
            <a:r>
              <a:rPr lang="en-US" dirty="0" smtClean="0"/>
              <a:t>at the end of his term by Muslim groups allied with</a:t>
            </a:r>
          </a:p>
          <a:p>
            <a:pPr eaLnBrk="1" hangingPunct="1"/>
            <a:r>
              <a:rPr lang="en-US" dirty="0" smtClean="0"/>
              <a:t>Nasser, and he appealed to Eisenhower, who</a:t>
            </a:r>
          </a:p>
          <a:p>
            <a:pPr eaLnBrk="1" hangingPunct="1"/>
            <a:r>
              <a:rPr lang="en-US" dirty="0" smtClean="0"/>
              <a:t>sent Marines.</a:t>
            </a:r>
          </a:p>
          <a:p>
            <a:pPr eaLnBrk="1" hangingPunct="1"/>
            <a:endParaRPr lang="en-US" dirty="0" smtClean="0"/>
          </a:p>
        </p:txBody>
      </p:sp>
      <p:sp>
        <p:nvSpPr>
          <p:cNvPr id="128004" name="Slide Number Placeholder 3"/>
          <p:cNvSpPr>
            <a:spLocks noGrp="1"/>
          </p:cNvSpPr>
          <p:nvPr>
            <p:ph type="sldNum" sz="quarter" idx="5"/>
          </p:nvPr>
        </p:nvSpPr>
        <p:spPr>
          <a:noFill/>
        </p:spPr>
        <p:txBody>
          <a:bodyPr/>
          <a:lstStyle/>
          <a:p>
            <a:fld id="{30410D24-DEB2-47CD-8354-E8580F68FDD6}"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BDA09A42-8F04-4988-AB32-5E0838CA9625}" type="slidenum">
              <a:rPr lang="en-US" smtClean="0"/>
              <a:pPr/>
              <a:t>52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Fuad Chehab</a:t>
            </a:r>
          </a:p>
          <a:p>
            <a:pPr eaLnBrk="1" hangingPunct="1"/>
            <a:r>
              <a:rPr lang="en-US" smtClean="0"/>
              <a:t>President 1958-1964</a:t>
            </a:r>
          </a:p>
          <a:p>
            <a:pPr eaLnBrk="1" hangingPunct="1"/>
            <a:r>
              <a:rPr lang="en-US" smtClean="0"/>
              <a:t>Born to a Maronite Christian Family</a:t>
            </a:r>
          </a:p>
          <a:p>
            <a:pPr eaLnBrk="1" hangingPunct="1"/>
            <a:r>
              <a:rPr lang="en-US" smtClean="0"/>
              <a:t>Joined military at a young age. Served</a:t>
            </a:r>
          </a:p>
          <a:p>
            <a:pPr eaLnBrk="1" hangingPunct="1"/>
            <a:r>
              <a:rPr lang="en-US" smtClean="0"/>
              <a:t>with the French in Syria in 1920s.</a:t>
            </a:r>
          </a:p>
          <a:p>
            <a:pPr eaLnBrk="1" hangingPunct="1"/>
            <a:r>
              <a:rPr lang="en-US" smtClean="0"/>
              <a:t>Becomes President in 1958, resolving</a:t>
            </a:r>
          </a:p>
          <a:p>
            <a:pPr eaLnBrk="1" hangingPunct="1"/>
            <a:r>
              <a:rPr lang="en-US" smtClean="0"/>
              <a:t>armed conflict over Lebanon’s orientation, in which US troops intervened, on side of pro-western, anti-Nasserist, Christian over Muslim. </a:t>
            </a:r>
          </a:p>
          <a:p>
            <a:pPr eaLnBrk="1" hangingPunct="1"/>
            <a:r>
              <a:rPr lang="en-US" smtClean="0"/>
              <a:t>Was well regarded for honesty and modernization efforts, but his talk of meritocracy was suspected of favoring Christians. Refused to let himself be  re-elected.</a:t>
            </a:r>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err="1" smtClean="0"/>
              <a:t>Solidere</a:t>
            </a:r>
            <a:r>
              <a:rPr lang="en-US" dirty="0" smtClean="0"/>
              <a:t> area in Beirut</a:t>
            </a:r>
          </a:p>
          <a:p>
            <a:endParaRPr lang="en-US" dirty="0" smtClean="0"/>
          </a:p>
        </p:txBody>
      </p:sp>
      <p:sp>
        <p:nvSpPr>
          <p:cNvPr id="55300" name="Slide Number Placeholder 3"/>
          <p:cNvSpPr>
            <a:spLocks noGrp="1"/>
          </p:cNvSpPr>
          <p:nvPr>
            <p:ph type="sldNum" sz="quarter" idx="5"/>
          </p:nvPr>
        </p:nvSpPr>
        <p:spPr>
          <a:noFill/>
        </p:spPr>
        <p:txBody>
          <a:bodyPr/>
          <a:lstStyle/>
          <a:p>
            <a:fld id="{5B29ECAE-2725-417F-84FD-17CA5AC6FDBE}"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p:spPr>
        <p:txBody>
          <a:bodyPr/>
          <a:lstStyle/>
          <a:p>
            <a:fld id="{4F6FA22E-BBA7-47B1-BFC5-46B1D2A1A66E}" type="slidenum">
              <a:rPr lang="en-US" smtClean="0"/>
              <a:pPr/>
              <a:t>54</a:t>
            </a:fld>
            <a:endParaRPr lang="en-US" smtClean="0"/>
          </a:p>
        </p:txBody>
      </p:sp>
      <p:sp>
        <p:nvSpPr>
          <p:cNvPr id="130051" name="Rectangle 2"/>
          <p:cNvSpPr>
            <a:spLocks noGrp="1" noRot="1" noChangeAspect="1" noChangeArrowheads="1" noTextEdit="1"/>
          </p:cNvSpPr>
          <p:nvPr>
            <p:ph type="sldImg"/>
          </p:nvPr>
        </p:nvSpPr>
        <p:spPr>
          <a:xfrm>
            <a:off x="1155700" y="681038"/>
            <a:ext cx="4541838" cy="3406775"/>
          </a:xfrm>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Sabra </a:t>
            </a:r>
            <a:r>
              <a:rPr lang="en-US" dirty="0" err="1" smtClean="0"/>
              <a:t>Shatila</a:t>
            </a:r>
            <a:r>
              <a:rPr lang="en-US" dirty="0" smtClean="0"/>
              <a:t> massacre September, 1982. Between 750 and 3,000 people died.</a:t>
            </a:r>
          </a:p>
          <a:p>
            <a:pPr eaLnBrk="1" hangingPunct="1"/>
            <a:r>
              <a:rPr lang="en-US" dirty="0" smtClean="0"/>
              <a:t>(my initial link no</a:t>
            </a:r>
            <a:r>
              <a:rPr lang="en-US" baseline="0" dirty="0" smtClean="0"/>
              <a:t> longer works: I believe it was Newsweek.)</a:t>
            </a:r>
          </a:p>
          <a:p>
            <a:pPr eaLnBrk="1" hangingPunct="1"/>
            <a:endParaRPr lang="en-US" dirty="0" smtClean="0"/>
          </a:p>
          <a:p>
            <a:r>
              <a:rPr lang="en-US" sz="1200" kern="1200" dirty="0" smtClean="0">
                <a:solidFill>
                  <a:schemeClr val="tx1"/>
                </a:solidFill>
                <a:effectLst/>
                <a:latin typeface="Times New Roman" pitchFamily="18" charset="0"/>
                <a:ea typeface="+mn-ea"/>
                <a:cs typeface="+mn-cs"/>
              </a:rPr>
              <a:t>Background: Lebanon became the base of operations  of the PLO after their 1970 expulsion from Jordan – there were many Palestinian refugees in various camps in Lebanon, where their economic and political participation was severely restricted. Early in 1982, Israeli forces led by Ariel Sharon invaded Lebanon, attempting to defeat the PLO. At the request of the Lebanese government, a multinational (US, UK, France, Italy) peace-keeping force was stationed there in mid-1982 to oversee the withdrawal of the PLO, to Tunisia. The multinational forces were in the process of reducing their own vigilance when, on September 14,  newly elected President Bashir </a:t>
            </a:r>
            <a:r>
              <a:rPr lang="en-US" sz="1200" kern="1200" dirty="0" err="1" smtClean="0">
                <a:solidFill>
                  <a:schemeClr val="tx1"/>
                </a:solidFill>
                <a:effectLst/>
                <a:latin typeface="Times New Roman" pitchFamily="18" charset="0"/>
                <a:ea typeface="+mn-ea"/>
                <a:cs typeface="+mn-cs"/>
              </a:rPr>
              <a:t>Gemayel</a:t>
            </a:r>
            <a:r>
              <a:rPr lang="en-US" sz="1200" kern="1200" dirty="0" smtClean="0">
                <a:solidFill>
                  <a:schemeClr val="tx1"/>
                </a:solidFill>
                <a:effectLst/>
                <a:latin typeface="Times New Roman" pitchFamily="18" charset="0"/>
                <a:ea typeface="+mn-ea"/>
                <a:cs typeface="+mn-cs"/>
              </a:rPr>
              <a:t> – a Maronite Christian – was assassinated, which the Lebanese ‘street’ blamed on Palestinians, and perhaps Shi’a.</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Wednesday September 15</a:t>
            </a:r>
          </a:p>
          <a:p>
            <a:r>
              <a:rPr lang="en-US" sz="1200" kern="1200" dirty="0" smtClean="0">
                <a:solidFill>
                  <a:schemeClr val="tx1"/>
                </a:solidFill>
                <a:effectLst/>
                <a:latin typeface="Times New Roman" pitchFamily="18" charset="0"/>
                <a:ea typeface="+mn-ea"/>
                <a:cs typeface="+mn-cs"/>
              </a:rPr>
              <a:t>Israeli tanks surround Sabra and </a:t>
            </a:r>
            <a:r>
              <a:rPr lang="en-US" sz="1200" kern="1200" dirty="0" err="1" smtClean="0">
                <a:solidFill>
                  <a:schemeClr val="tx1"/>
                </a:solidFill>
                <a:effectLst/>
                <a:latin typeface="Times New Roman" pitchFamily="18" charset="0"/>
                <a:ea typeface="+mn-ea"/>
                <a:cs typeface="+mn-cs"/>
              </a:rPr>
              <a:t>Shatila</a:t>
            </a:r>
            <a:r>
              <a:rPr lang="en-US" sz="1200" kern="1200" dirty="0" smtClean="0">
                <a:solidFill>
                  <a:schemeClr val="tx1"/>
                </a:solidFill>
                <a:effectLst/>
                <a:latin typeface="Times New Roman" pitchFamily="18" charset="0"/>
                <a:ea typeface="+mn-ea"/>
                <a:cs typeface="+mn-cs"/>
              </a:rPr>
              <a:t> camps, and patrols move from house to house on the perimeter. Fighting breaks out in the northern sectors, where left-wing militiamen, and possibly Palestinian guerrillas, resist the Israelis.</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Thursday Sept. 16: The camps are secured, and civilians who had fled the previous day return. Israeli tanks and troops are withdrawn. During the day, Christian forces, made up of Haddad militiamen from the south and </a:t>
            </a:r>
            <a:r>
              <a:rPr lang="en-US" sz="1200" kern="1200" dirty="0" err="1" smtClean="0">
                <a:solidFill>
                  <a:schemeClr val="tx1"/>
                </a:solidFill>
                <a:effectLst/>
                <a:latin typeface="Times New Roman" pitchFamily="18" charset="0"/>
                <a:ea typeface="+mn-ea"/>
                <a:cs typeface="+mn-cs"/>
              </a:rPr>
              <a:t>Falangists</a:t>
            </a:r>
            <a:r>
              <a:rPr lang="en-US" sz="1200" kern="1200" dirty="0" smtClean="0">
                <a:solidFill>
                  <a:schemeClr val="tx1"/>
                </a:solidFill>
                <a:effectLst/>
                <a:latin typeface="Times New Roman" pitchFamily="18" charset="0"/>
                <a:ea typeface="+mn-ea"/>
                <a:cs typeface="+mn-cs"/>
              </a:rPr>
              <a:t> from east Beirut, pass through Israeli lines and assemble south of the airport.</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From the airport staging area thy move north and establish a command post next to an Israeli post overlooking the camps.</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With Israeli flares lighting the area, some 600 Christian militiamen enter the camps. Gunfire and explosions are heard throughout the night.</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Friday, Sept. 17</a:t>
            </a:r>
          </a:p>
          <a:p>
            <a:r>
              <a:rPr lang="en-US" sz="1200" kern="1200" dirty="0" smtClean="0">
                <a:solidFill>
                  <a:schemeClr val="tx1"/>
                </a:solidFill>
                <a:effectLst/>
                <a:latin typeface="Times New Roman" pitchFamily="18" charset="0"/>
                <a:ea typeface="+mn-ea"/>
                <a:cs typeface="+mn-cs"/>
              </a:rPr>
              <a:t>Christian militiamen move in and out of the camps. Israeli troops look on an occasionally talk with the Christians but do not interfere. As the gunfire continues, bulldozers dig mass graves and cart bodies away from the area.</a:t>
            </a:r>
          </a:p>
          <a:p>
            <a:r>
              <a:rPr lang="en-US" sz="1200" kern="1200" dirty="0" smtClean="0">
                <a:solidFill>
                  <a:schemeClr val="tx1"/>
                </a:solidFill>
                <a:effectLst/>
                <a:latin typeface="Times New Roman" pitchFamily="18" charset="0"/>
                <a:ea typeface="+mn-ea"/>
                <a:cs typeface="+mn-cs"/>
              </a:rPr>
              <a:t> </a:t>
            </a:r>
          </a:p>
          <a:p>
            <a:pPr lvl="0"/>
            <a:r>
              <a:rPr lang="en-US" sz="1200" kern="1200" dirty="0" smtClean="0">
                <a:solidFill>
                  <a:schemeClr val="tx1"/>
                </a:solidFill>
                <a:effectLst/>
                <a:latin typeface="Times New Roman" pitchFamily="18" charset="0"/>
                <a:ea typeface="+mn-ea"/>
                <a:cs typeface="+mn-cs"/>
              </a:rPr>
              <a:t>On Friday, Christian militiamen enter </a:t>
            </a:r>
            <a:r>
              <a:rPr lang="en-US" sz="1200" kern="1200" dirty="0" err="1" smtClean="0">
                <a:solidFill>
                  <a:schemeClr val="tx1"/>
                </a:solidFill>
                <a:effectLst/>
                <a:latin typeface="Times New Roman" pitchFamily="18" charset="0"/>
                <a:ea typeface="+mn-ea"/>
                <a:cs typeface="+mn-cs"/>
              </a:rPr>
              <a:t>Akka</a:t>
            </a:r>
            <a:r>
              <a:rPr lang="en-US" sz="1200" kern="1200" dirty="0" smtClean="0">
                <a:solidFill>
                  <a:schemeClr val="tx1"/>
                </a:solidFill>
                <a:effectLst/>
                <a:latin typeface="Times New Roman" pitchFamily="18" charset="0"/>
                <a:ea typeface="+mn-ea"/>
                <a:cs typeface="+mn-cs"/>
              </a:rPr>
              <a:t> Hospital and kill doctors and nurses. On Saturday, Sept. 18, militiamen clear Gaza hospital of staff, patients and refugees and march them off at gunpoint.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 UN commission concluded in 1983 that Israel bore responsibility for this violence, because </a:t>
            </a:r>
            <a:r>
              <a:rPr lang="en-US" sz="1200" kern="1200" dirty="0" err="1" smtClean="0">
                <a:solidFill>
                  <a:schemeClr val="tx1"/>
                </a:solidFill>
                <a:effectLst/>
                <a:latin typeface="Times New Roman" pitchFamily="18" charset="0"/>
                <a:ea typeface="+mn-ea"/>
                <a:cs typeface="+mn-cs"/>
              </a:rPr>
              <a:t>Isralei</a:t>
            </a:r>
            <a:r>
              <a:rPr lang="en-US" sz="1200" kern="1200" dirty="0" smtClean="0">
                <a:solidFill>
                  <a:schemeClr val="tx1"/>
                </a:solidFill>
                <a:effectLst/>
                <a:latin typeface="Times New Roman" pitchFamily="18" charset="0"/>
                <a:ea typeface="+mn-ea"/>
                <a:cs typeface="+mn-cs"/>
              </a:rPr>
              <a:t> forces controlled these camps. The word genocide was used, and debated. An Israeli commission, led by Chief Justice Yitzhak </a:t>
            </a:r>
            <a:r>
              <a:rPr lang="en-US" sz="1200" kern="1200" dirty="0" err="1" smtClean="0">
                <a:solidFill>
                  <a:schemeClr val="tx1"/>
                </a:solidFill>
                <a:effectLst/>
                <a:latin typeface="Times New Roman" pitchFamily="18" charset="0"/>
                <a:ea typeface="+mn-ea"/>
                <a:cs typeface="+mn-cs"/>
              </a:rPr>
              <a:t>Kahan</a:t>
            </a:r>
            <a:r>
              <a:rPr lang="en-US" sz="1200" kern="1200" dirty="0" smtClean="0">
                <a:solidFill>
                  <a:schemeClr val="tx1"/>
                </a:solidFill>
                <a:effectLst/>
                <a:latin typeface="Times New Roman" pitchFamily="18" charset="0"/>
                <a:ea typeface="+mn-ea"/>
                <a:cs typeface="+mn-cs"/>
              </a:rPr>
              <a:t>, described Israel as indirectly responsible, and called for Sharon’s resignation, which he eventually did.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SabraShatila</a:t>
            </a:r>
            <a:endParaRPr lang="en-US" sz="1200" kern="1200" dirty="0" smtClean="0">
              <a:solidFill>
                <a:schemeClr val="tx1"/>
              </a:solidFill>
              <a:effectLst/>
              <a:latin typeface="Times New Roman" pitchFamily="18" charset="0"/>
              <a:ea typeface="+mn-ea"/>
              <a:cs typeface="+mn-cs"/>
            </a:endParaRPr>
          </a:p>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DEF47E57-C548-4B5D-AF25-7E0C4C1C09EC}" type="slidenum">
              <a:rPr lang="en-US" smtClean="0"/>
              <a:pPr/>
              <a:t>55</a:t>
            </a:fld>
            <a:endParaRPr lang="en-US"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Link to Lebanon’s Current 2011 Leaders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DEF47E57-C548-4B5D-AF25-7E0C4C1C09EC}" type="slidenum">
              <a:rPr lang="en-US" smtClean="0"/>
              <a:pPr/>
              <a:t>56</a:t>
            </a:fld>
            <a:endParaRPr lang="en-US"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Link to Lebanon’s Current 2010  Leaders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BDBEBE9E-AE82-4305-B6D6-D80965D14A5D}" type="slidenum">
              <a:rPr lang="en-US" smtClean="0"/>
              <a:pPr/>
              <a:t>57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Those who governed Lebanon (2003)</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F204ABA1-DF83-4AE6-9FF1-5331A38733CA}" type="slidenum">
              <a:rPr lang="en-US" smtClean="0"/>
              <a:pPr/>
              <a:t>58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Hizbullah</a:t>
            </a:r>
          </a:p>
          <a:p>
            <a:pPr eaLnBrk="1" hangingPunct="1">
              <a:spcBef>
                <a:spcPct val="0"/>
              </a:spcBef>
            </a:pPr>
            <a:r>
              <a:rPr lang="en-US" sz="2400" smtClean="0"/>
              <a:t>Political organization which coalesced in 1982, following early leadership from Imam Musa Sadr (disappeared in Libya in 1978).</a:t>
            </a:r>
          </a:p>
          <a:p>
            <a:pPr eaLnBrk="1" hangingPunct="1">
              <a:spcBef>
                <a:spcPct val="0"/>
              </a:spcBef>
            </a:pPr>
            <a:r>
              <a:rPr lang="en-US" sz="2400" smtClean="0"/>
              <a:t>Predominantly Shi-a, is a power in Lebanese Parliament (Amal). Effective military presence against Israel, and against troops from US and France. Strongly opposed by certain sectors of Lebanese society. Receives money and inspiration from Iran. Provides a range of social, health, and community services, especially in southern Lebanon and southern Beirut—Shi’a strongholds. The kidnapping of some Israeli troops in July 2006 led to the attack by Israel; Hizbullah’s ability to hold them off gained them much support in Lebanon and throughout the Arab world. </a:t>
            </a:r>
          </a:p>
          <a:p>
            <a:pPr eaLnBrk="1" hangingPunct="1">
              <a:spcBef>
                <a:spcPct val="0"/>
              </a:spcBef>
            </a:pPr>
            <a:endParaRPr lang="en-US" sz="24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 Dick (2010), “</a:t>
            </a:r>
            <a:r>
              <a:rPr lang="en-US" dirty="0" err="1" smtClean="0"/>
              <a:t>Hizballah’s</a:t>
            </a:r>
            <a:r>
              <a:rPr lang="en-US" dirty="0" smtClean="0"/>
              <a:t> Domestic Growing Pains” </a:t>
            </a:r>
          </a:p>
          <a:p>
            <a:r>
              <a:rPr lang="en-US" dirty="0" smtClean="0"/>
              <a:t>While </a:t>
            </a:r>
            <a:r>
              <a:rPr lang="en-US" dirty="0" err="1" smtClean="0"/>
              <a:t>Hizballah</a:t>
            </a:r>
            <a:r>
              <a:rPr lang="en-US" dirty="0" smtClean="0"/>
              <a:t> has not used the last five years to coopt the entirety</a:t>
            </a:r>
          </a:p>
          <a:p>
            <a:r>
              <a:rPr lang="en-US" dirty="0" smtClean="0"/>
              <a:t>of the </a:t>
            </a:r>
            <a:r>
              <a:rPr lang="en-US" dirty="0" err="1" smtClean="0"/>
              <a:t>Shi‘i</a:t>
            </a:r>
            <a:r>
              <a:rPr lang="en-US" dirty="0" smtClean="0"/>
              <a:t> population, it continues to cultivate its core constituency.</a:t>
            </a:r>
          </a:p>
          <a:p>
            <a:r>
              <a:rPr lang="en-US" dirty="0" smtClean="0"/>
              <a:t>The large-scale and usually efficient provision of social services to</a:t>
            </a:r>
          </a:p>
          <a:p>
            <a:r>
              <a:rPr lang="en-US" dirty="0" smtClean="0"/>
              <a:t>the public is a pillar of </a:t>
            </a:r>
            <a:r>
              <a:rPr lang="en-US" dirty="0" err="1" smtClean="0"/>
              <a:t>Hizballah’s</a:t>
            </a:r>
            <a:r>
              <a:rPr lang="en-US" dirty="0" smtClean="0"/>
              <a:t> drive to gain the support of the</a:t>
            </a:r>
          </a:p>
          <a:p>
            <a:r>
              <a:rPr lang="en-US" dirty="0" smtClean="0"/>
              <a:t>majority of the Shi‘a. The party provides schools, medical facilities,</a:t>
            </a:r>
          </a:p>
          <a:p>
            <a:r>
              <a:rPr lang="en-US" dirty="0" smtClean="0"/>
              <a:t>agricultural assistance and support for widows and orphans. But</a:t>
            </a:r>
          </a:p>
          <a:p>
            <a:r>
              <a:rPr lang="en-US" dirty="0" err="1" smtClean="0"/>
              <a:t>Hizballah</a:t>
            </a:r>
            <a:r>
              <a:rPr lang="en-US" dirty="0" smtClean="0"/>
              <a:t> has been unable to secure the Health, Education or Social</a:t>
            </a:r>
          </a:p>
          <a:p>
            <a:r>
              <a:rPr lang="en-US" dirty="0" smtClean="0"/>
              <a:t>Affairs Ministries in the three governments formed since Syria’s…</a:t>
            </a:r>
          </a:p>
          <a:p>
            <a:endParaRPr lang="en-US" dirty="0" smtClean="0"/>
          </a:p>
          <a:p>
            <a:r>
              <a:rPr lang="en-US" dirty="0" smtClean="0"/>
              <a:t>…Whether or not </a:t>
            </a:r>
            <a:r>
              <a:rPr lang="en-US" dirty="0" err="1" smtClean="0"/>
              <a:t>Hizballah</a:t>
            </a:r>
            <a:r>
              <a:rPr lang="en-US" dirty="0" smtClean="0"/>
              <a:t> prefers to engage in domestic politics is</a:t>
            </a:r>
          </a:p>
          <a:p>
            <a:r>
              <a:rPr lang="en-US" dirty="0" smtClean="0"/>
              <a:t>irrelevant; it is under pressure to perform from its core constituency</a:t>
            </a:r>
          </a:p>
          <a:p>
            <a:r>
              <a:rPr lang="en-US" dirty="0" smtClean="0"/>
              <a:t>and the system, even if matters are supposedly deadlocked. Prior to</a:t>
            </a:r>
          </a:p>
          <a:p>
            <a:r>
              <a:rPr lang="en-US" dirty="0" smtClean="0"/>
              <a:t>2005, Syria’s presence could be blamed for postponing a decision on,</a:t>
            </a:r>
          </a:p>
          <a:p>
            <a:r>
              <a:rPr lang="en-US" dirty="0" smtClean="0"/>
              <a:t>for example, how to reform the moribund state bureaucracy, but this</a:t>
            </a:r>
          </a:p>
          <a:p>
            <a:r>
              <a:rPr lang="en-US" dirty="0" smtClean="0"/>
              <a:t>excuse is fading…</a:t>
            </a:r>
          </a:p>
          <a:p>
            <a:endParaRPr lang="en-US" dirty="0"/>
          </a:p>
        </p:txBody>
      </p:sp>
      <p:sp>
        <p:nvSpPr>
          <p:cNvPr id="4" name="Slide Number Placeholder 3"/>
          <p:cNvSpPr>
            <a:spLocks noGrp="1"/>
          </p:cNvSpPr>
          <p:nvPr>
            <p:ph type="sldNum" sz="quarter" idx="10"/>
          </p:nvPr>
        </p:nvSpPr>
        <p:spPr/>
        <p:txBody>
          <a:bodyPr/>
          <a:lstStyle/>
          <a:p>
            <a:pPr>
              <a:defRPr/>
            </a:pPr>
            <a:fld id="{DFEC6E1F-3C26-44B7-A0B2-31A0D213CDAA}" type="slidenum">
              <a:rPr lang="en-US" smtClean="0"/>
              <a:pPr>
                <a:defRPr/>
              </a:pPr>
              <a:t>59</a:t>
            </a:fld>
            <a:endParaRPr lang="en-US"/>
          </a:p>
        </p:txBody>
      </p:sp>
    </p:spTree>
    <p:extLst>
      <p:ext uri="{BB962C8B-B14F-4D97-AF65-F5344CB8AC3E}">
        <p14:creationId xmlns:p14="http://schemas.microsoft.com/office/powerpoint/2010/main" val="2193013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p:spPr>
        <p:txBody>
          <a:bodyPr/>
          <a:lstStyle/>
          <a:p>
            <a:fld id="{360D6648-3697-4833-9D6F-27B1C9F66EA3}" type="slidenum">
              <a:rPr lang="en-US" smtClean="0"/>
              <a:pPr/>
              <a:t>61</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Lebanon: Israeli airstrikes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p:spPr>
        <p:txBody>
          <a:bodyPr/>
          <a:lstStyle/>
          <a:p>
            <a:fld id="{986F79B9-DB38-4239-9877-1AB5CCFAF29C}" type="slidenum">
              <a:rPr lang="en-US" smtClean="0"/>
              <a:pPr/>
              <a:t>6</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Syria in 1914</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31"/>
          <p:cNvSpPr>
            <a:spLocks noGrp="1" noChangeArrowheads="1"/>
          </p:cNvSpPr>
          <p:nvPr>
            <p:ph type="sldNum" sz="quarter" idx="5"/>
          </p:nvPr>
        </p:nvSpPr>
        <p:spPr>
          <a:noFill/>
        </p:spPr>
        <p:txBody>
          <a:bodyPr/>
          <a:lstStyle/>
          <a:p>
            <a:fld id="{5146E516-3FF3-4C9B-A355-B31AC8F3ACDA}" type="slidenum">
              <a:rPr lang="en-US" smtClean="0"/>
              <a:pPr/>
              <a:t>62</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Cluster bombs in southern Lebanon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31"/>
          <p:cNvSpPr>
            <a:spLocks noGrp="1" noChangeArrowheads="1"/>
          </p:cNvSpPr>
          <p:nvPr>
            <p:ph type="sldNum" sz="quarter" idx="5"/>
          </p:nvPr>
        </p:nvSpPr>
        <p:spPr>
          <a:noFill/>
        </p:spPr>
        <p:txBody>
          <a:bodyPr/>
          <a:lstStyle/>
          <a:p>
            <a:fld id="{7F9A5DE0-45AE-4CD6-854B-32AC42C1DA50}" type="slidenum">
              <a:rPr lang="en-US" smtClean="0"/>
              <a:pPr/>
              <a:t>63</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Post-War Attitudes (1).</a:t>
            </a:r>
          </a:p>
          <a:p>
            <a:pPr eaLnBrk="1" hangingPunct="1"/>
            <a:r>
              <a:rPr lang="en-US" smtClean="0"/>
              <a:t>Source: Telhami (2007) “Lebanese Identity and Israeli Security in</a:t>
            </a:r>
          </a:p>
          <a:p>
            <a:pPr eaLnBrk="1" hangingPunct="1"/>
            <a:r>
              <a:rPr lang="en-US" smtClean="0"/>
              <a:t>the Shadows of the 2006 War,” </a:t>
            </a:r>
            <a:r>
              <a:rPr lang="en-US" i="1" smtClean="0"/>
              <a:t>Current History</a:t>
            </a:r>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31"/>
          <p:cNvSpPr>
            <a:spLocks noGrp="1" noChangeArrowheads="1"/>
          </p:cNvSpPr>
          <p:nvPr>
            <p:ph type="sldNum" sz="quarter" idx="5"/>
          </p:nvPr>
        </p:nvSpPr>
        <p:spPr>
          <a:noFill/>
        </p:spPr>
        <p:txBody>
          <a:bodyPr/>
          <a:lstStyle/>
          <a:p>
            <a:fld id="{2F296B81-6E81-4D48-98B6-68F6E9B7E810}" type="slidenum">
              <a:rPr lang="en-US" smtClean="0"/>
              <a:pPr/>
              <a:t>64</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Post-War Attitudes (2)</a:t>
            </a:r>
          </a:p>
          <a:p>
            <a:pPr eaLnBrk="1" hangingPunct="1"/>
            <a:r>
              <a:rPr lang="en-US" smtClean="0"/>
              <a:t>Source: Telhami (2007) “Lebanese Identity and Israeli Security in</a:t>
            </a:r>
          </a:p>
          <a:p>
            <a:pPr eaLnBrk="1" hangingPunct="1"/>
            <a:r>
              <a:rPr lang="en-US" smtClean="0"/>
              <a:t>the Shadows of the 2006 War,” </a:t>
            </a:r>
            <a:r>
              <a:rPr lang="en-US" i="1" smtClean="0"/>
              <a:t>Current History</a:t>
            </a:r>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31"/>
          <p:cNvSpPr>
            <a:spLocks noGrp="1" noChangeArrowheads="1"/>
          </p:cNvSpPr>
          <p:nvPr>
            <p:ph type="sldNum" sz="quarter" idx="5"/>
          </p:nvPr>
        </p:nvSpPr>
        <p:spPr>
          <a:noFill/>
        </p:spPr>
        <p:txBody>
          <a:bodyPr/>
          <a:lstStyle/>
          <a:p>
            <a:fld id="{20D3DF2B-3D25-4EEB-81C4-26C02738ABB4}" type="slidenum">
              <a:rPr lang="en-US" smtClean="0"/>
              <a:pPr/>
              <a:t>65</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Post-war Attitudes (3)</a:t>
            </a:r>
          </a:p>
          <a:p>
            <a:pPr eaLnBrk="1" hangingPunct="1"/>
            <a:r>
              <a:rPr lang="en-US" smtClean="0"/>
              <a:t>Source: Telhami (2007) “Lebanese Identity and Israeli Security in</a:t>
            </a:r>
          </a:p>
          <a:p>
            <a:pPr eaLnBrk="1" hangingPunct="1"/>
            <a:r>
              <a:rPr lang="en-US" smtClean="0"/>
              <a:t>the Shadows of the 2006 War,” </a:t>
            </a:r>
            <a:r>
              <a:rPr lang="en-US" i="1" smtClean="0"/>
              <a:t>Current History</a:t>
            </a:r>
          </a:p>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031"/>
          <p:cNvSpPr>
            <a:spLocks noGrp="1" noChangeArrowheads="1"/>
          </p:cNvSpPr>
          <p:nvPr>
            <p:ph type="sldNum" sz="quarter" idx="5"/>
          </p:nvPr>
        </p:nvSpPr>
        <p:spPr>
          <a:noFill/>
        </p:spPr>
        <p:txBody>
          <a:bodyPr/>
          <a:lstStyle/>
          <a:p>
            <a:fld id="{04CE0D4B-A217-4395-A952-32F77E6D3153}" type="slidenum">
              <a:rPr lang="en-US" smtClean="0"/>
              <a:pPr/>
              <a:t>66</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Lebanon: real GDP/Capita</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p:spPr>
        <p:txBody>
          <a:bodyPr/>
          <a:lstStyle/>
          <a:p>
            <a:fld id="{DEB84124-2D21-497E-B115-58332981BA62}" type="slidenum">
              <a:rPr lang="en-US" smtClean="0"/>
              <a:pPr/>
              <a:t>67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Lebanon--inflation</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1"/>
          <p:cNvSpPr>
            <a:spLocks noGrp="1" noChangeArrowheads="1"/>
          </p:cNvSpPr>
          <p:nvPr>
            <p:ph type="sldNum" sz="quarter" idx="5"/>
          </p:nvPr>
        </p:nvSpPr>
        <p:spPr>
          <a:noFill/>
        </p:spPr>
        <p:txBody>
          <a:bodyPr/>
          <a:lstStyle/>
          <a:p>
            <a:fld id="{0E8B1B4C-8205-4DAF-8EE0-D9247F77BC81}" type="slidenum">
              <a:rPr lang="en-US" smtClean="0"/>
              <a:pPr/>
              <a:t>70</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Lebanon: Land Use</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31"/>
          <p:cNvSpPr>
            <a:spLocks noGrp="1" noChangeArrowheads="1"/>
          </p:cNvSpPr>
          <p:nvPr>
            <p:ph type="sldNum" sz="quarter" idx="5"/>
          </p:nvPr>
        </p:nvSpPr>
        <p:spPr>
          <a:noFill/>
        </p:spPr>
        <p:txBody>
          <a:bodyPr/>
          <a:lstStyle/>
          <a:p>
            <a:fld id="{1B3664E5-4691-44DE-BB91-348167023CE6}" type="slidenum">
              <a:rPr lang="en-US" smtClean="0"/>
              <a:pPr/>
              <a:t>71</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Lebanon: Agricultural Output (FAO)</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31"/>
          <p:cNvSpPr>
            <a:spLocks noGrp="1" noChangeArrowheads="1"/>
          </p:cNvSpPr>
          <p:nvPr>
            <p:ph type="sldNum" sz="quarter" idx="5"/>
          </p:nvPr>
        </p:nvSpPr>
        <p:spPr>
          <a:noFill/>
        </p:spPr>
        <p:txBody>
          <a:bodyPr/>
          <a:lstStyle/>
          <a:p>
            <a:fld id="{BF825A6C-0513-4553-B492-D0C9C2AC0AAD}" type="slidenum">
              <a:rPr lang="en-US" smtClean="0"/>
              <a:pPr/>
              <a:t>72</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Jordan: Land Use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31"/>
          <p:cNvSpPr>
            <a:spLocks noGrp="1" noChangeArrowheads="1"/>
          </p:cNvSpPr>
          <p:nvPr>
            <p:ph type="sldNum" sz="quarter" idx="5"/>
          </p:nvPr>
        </p:nvSpPr>
        <p:spPr>
          <a:noFill/>
        </p:spPr>
        <p:txBody>
          <a:bodyPr/>
          <a:lstStyle/>
          <a:p>
            <a:fld id="{237C812F-D4A8-4981-A925-70A5B3346078}" type="slidenum">
              <a:rPr lang="en-US" smtClean="0"/>
              <a:pPr/>
              <a:t>73</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Jordan: Agricultural GDP (WDI)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Jordan</a:t>
            </a:r>
          </a:p>
        </p:txBody>
      </p:sp>
      <p:sp>
        <p:nvSpPr>
          <p:cNvPr id="88068" name="Slide Number Placeholder 3"/>
          <p:cNvSpPr>
            <a:spLocks noGrp="1"/>
          </p:cNvSpPr>
          <p:nvPr>
            <p:ph type="sldNum" sz="quarter" idx="5"/>
          </p:nvPr>
        </p:nvSpPr>
        <p:spPr>
          <a:noFill/>
        </p:spPr>
        <p:txBody>
          <a:bodyPr/>
          <a:lstStyle/>
          <a:p>
            <a:fld id="{7B76E9BA-CEEA-42B1-9C15-D84E845346C0}"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p:spPr>
        <p:txBody>
          <a:bodyPr/>
          <a:lstStyle/>
          <a:p>
            <a:fld id="{8BAA9B20-5731-4EE3-8E87-4A5DC46A99D6}" type="slidenum">
              <a:rPr lang="en-US" smtClean="0"/>
              <a:pPr/>
              <a:t>74</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Syria: Land Use (WDI)</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p:spPr>
        <p:txBody>
          <a:bodyPr/>
          <a:lstStyle/>
          <a:p>
            <a:fld id="{37DAD894-9827-4D40-B5E3-5E49EA9A6379}" type="slidenum">
              <a:rPr lang="en-US" smtClean="0"/>
              <a:pPr/>
              <a:t>75</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Syria: Agricultural GDP</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31"/>
          <p:cNvSpPr>
            <a:spLocks noGrp="1" noChangeArrowheads="1"/>
          </p:cNvSpPr>
          <p:nvPr>
            <p:ph type="sldNum" sz="quarter" idx="5"/>
          </p:nvPr>
        </p:nvSpPr>
        <p:spPr>
          <a:noFill/>
        </p:spPr>
        <p:txBody>
          <a:bodyPr/>
          <a:lstStyle/>
          <a:p>
            <a:fld id="{C51D2210-9DC6-4AD6-97E6-C093722C64F6}" type="slidenum">
              <a:rPr lang="en-US" smtClean="0"/>
              <a:pPr/>
              <a:t>76</a:t>
            </a:fld>
            <a:endParaRPr lang="en-US" smtClean="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Map of 19t century Middle East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1"/>
          <p:cNvSpPr>
            <a:spLocks noGrp="1" noChangeArrowheads="1"/>
          </p:cNvSpPr>
          <p:nvPr>
            <p:ph type="sldNum" sz="quarter" idx="5"/>
          </p:nvPr>
        </p:nvSpPr>
        <p:spPr>
          <a:noFill/>
        </p:spPr>
        <p:txBody>
          <a:bodyPr/>
          <a:lstStyle/>
          <a:p>
            <a:fld id="{0B3DA5ED-681A-48F0-95F7-95396F4608C3}" type="slidenum">
              <a:rPr lang="en-US" smtClean="0"/>
              <a:pPr/>
              <a:t>77</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spcBef>
                <a:spcPct val="0"/>
              </a:spcBef>
            </a:pPr>
            <a:r>
              <a:rPr lang="en-US" sz="2400" smtClean="0"/>
              <a:t>Amin Gemayel</a:t>
            </a:r>
          </a:p>
          <a:p>
            <a:pPr eaLnBrk="1" hangingPunct="1">
              <a:spcBef>
                <a:spcPct val="0"/>
              </a:spcBef>
            </a:pPr>
            <a:r>
              <a:rPr lang="en-US" sz="2400" smtClean="0"/>
              <a:t>Born: 1942</a:t>
            </a:r>
          </a:p>
          <a:p>
            <a:pPr eaLnBrk="1" hangingPunct="1">
              <a:spcBef>
                <a:spcPct val="0"/>
              </a:spcBef>
            </a:pPr>
            <a:endParaRPr lang="en-US" sz="2400" smtClean="0"/>
          </a:p>
          <a:p>
            <a:pPr eaLnBrk="1" hangingPunct="1">
              <a:spcBef>
                <a:spcPct val="0"/>
              </a:spcBef>
            </a:pPr>
            <a:r>
              <a:rPr lang="en-US" sz="2400" smtClean="0"/>
              <a:t>President 1982-88</a:t>
            </a:r>
          </a:p>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31"/>
          <p:cNvSpPr>
            <a:spLocks noGrp="1" noChangeArrowheads="1"/>
          </p:cNvSpPr>
          <p:nvPr>
            <p:ph type="sldNum" sz="quarter" idx="5"/>
          </p:nvPr>
        </p:nvSpPr>
        <p:spPr>
          <a:noFill/>
        </p:spPr>
        <p:txBody>
          <a:bodyPr/>
          <a:lstStyle/>
          <a:p>
            <a:fld id="{6E8B5E93-C733-432C-B645-C9AB331D093A}" type="slidenum">
              <a:rPr lang="en-US" smtClean="0"/>
              <a:pPr/>
              <a:t>78</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Pierre Gemayel</a:t>
            </a:r>
          </a:p>
          <a:p>
            <a:pPr eaLnBrk="1" hangingPunct="1"/>
            <a:endParaRPr lang="en-US" smtClean="0"/>
          </a:p>
          <a:p>
            <a:pPr eaLnBrk="1" hangingPunct="1"/>
            <a:r>
              <a:rPr lang="en-US" smtClean="0"/>
              <a:t>Killed by unknown assassins (many think from Syria) in November, 2006</a:t>
            </a:r>
          </a:p>
          <a:p>
            <a:pPr eaLnBrk="1" hangingPunct="1"/>
            <a:r>
              <a:rPr lang="en-US" smtClean="0"/>
              <a:t>Was a cabinet minister. His father (Amin Gemayel) had been president,</a:t>
            </a:r>
          </a:p>
          <a:p>
            <a:pPr eaLnBrk="1" hangingPunct="1"/>
            <a:r>
              <a:rPr lang="en-US" smtClean="0"/>
              <a:t>and an uncle (Bashir Gemayel) was assassinated in 1982. His grandfather</a:t>
            </a:r>
          </a:p>
          <a:p>
            <a:pPr eaLnBrk="1" hangingPunct="1"/>
            <a:r>
              <a:rPr lang="en-US" smtClean="0"/>
              <a:t>a Maronite Christian, founded the Phalangist Party.</a:t>
            </a:r>
          </a:p>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p:cNvSpPr>
            <a:spLocks noGrp="1" noChangeArrowheads="1"/>
          </p:cNvSpPr>
          <p:nvPr>
            <p:ph type="sldNum" sz="quarter" idx="5"/>
          </p:nvPr>
        </p:nvSpPr>
        <p:spPr>
          <a:noFill/>
        </p:spPr>
        <p:txBody>
          <a:bodyPr/>
          <a:lstStyle/>
          <a:p>
            <a:fld id="{7692A6C7-3581-488E-977C-B86A89B5DD59}" type="slidenum">
              <a:rPr lang="en-US" smtClean="0"/>
              <a:pPr/>
              <a:t>79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Michel Suleiman    1948-</a:t>
            </a:r>
          </a:p>
          <a:p>
            <a:pPr eaLnBrk="1" hangingPunct="1"/>
            <a:r>
              <a:rPr lang="en-US" smtClean="0"/>
              <a:t>Studied in Lebanon’s miliatry academy.</a:t>
            </a:r>
          </a:p>
          <a:p>
            <a:pPr eaLnBrk="1" hangingPunct="1"/>
            <a:r>
              <a:rPr lang="en-US" smtClean="0"/>
              <a:t>Extensive military career.</a:t>
            </a:r>
          </a:p>
          <a:p>
            <a:pPr eaLnBrk="1" hangingPunct="1"/>
            <a:endParaRPr lang="en-US" smtClean="0"/>
          </a:p>
          <a:p>
            <a:pPr eaLnBrk="1" hangingPunct="1"/>
            <a:r>
              <a:rPr lang="en-US" smtClean="0"/>
              <a:t>Is widely discussed candidate for</a:t>
            </a:r>
          </a:p>
          <a:p>
            <a:pPr eaLnBrk="1" hangingPunct="1"/>
            <a:r>
              <a:rPr lang="en-US" smtClean="0"/>
              <a:t>President –replacing Lahoud, but major</a:t>
            </a:r>
          </a:p>
          <a:p>
            <a:pPr eaLnBrk="1" hangingPunct="1"/>
            <a:r>
              <a:rPr lang="en-US" smtClean="0"/>
              <a:t> political leaders can’t seem to agree on</a:t>
            </a:r>
          </a:p>
          <a:p>
            <a:pPr eaLnBrk="1" hangingPunct="1"/>
            <a:r>
              <a:rPr lang="en-US" smtClean="0"/>
              <a:t> the details.</a:t>
            </a:r>
          </a:p>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8F07B3B7-AFAC-4E59-AC22-1802ECDA4072}" type="slidenum">
              <a:rPr lang="en-US" smtClean="0"/>
              <a:pPr/>
              <a:t>80</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Divisions of Lebanon, 1976 and 1987</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p>
            <a:fld id="{7E9CF7A4-3856-45A3-8001-0BE83CEF4BA7}" type="slidenum">
              <a:rPr lang="en-US" smtClean="0"/>
              <a:pPr/>
              <a:t>81</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Foreign Forces in Lebanon, 1992</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763B0AEE-431A-4DC7-9A07-3AA9588A9484}" type="slidenum">
              <a:rPr lang="en-US" smtClean="0"/>
              <a:pPr/>
              <a:t>82</a:t>
            </a:fld>
            <a:endParaRPr lang="en-US" smtClean="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Ottoman Administrative Divisions. Showing railroad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Source: Wilson, </a:t>
            </a:r>
            <a:r>
              <a:rPr lang="en-US" sz="1200" i="1" dirty="0" smtClean="0"/>
              <a:t>King Abdullah, Britain and the making of Jordan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noFill/>
        </p:spPr>
        <p:txBody>
          <a:bodyPr/>
          <a:lstStyle/>
          <a:p>
            <a:fld id="{BF717220-5754-455B-B909-1C371451A7E0}" type="slidenum">
              <a:rPr lang="en-US" smtClean="0"/>
              <a:pPr/>
              <a:t>83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Transjordan and Palestine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A75347E9-4089-4BC2-99D3-23D0717B8EA0}"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Jordan, Israel and the West Bank&amp;Gaza</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fld id="{5C17D76C-43C0-48BD-9BC1-0D74A0B18C6E}" type="slidenum">
              <a:rPr lang="en-US" smtClean="0"/>
              <a:pPr/>
              <a:t>84</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Jordan’s Current Account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A298FE5D-A8AC-4F8C-A635-B2C0F8E6597E}" type="slidenum">
              <a:rPr lang="en-US" smtClean="0"/>
              <a:pPr/>
              <a:t>9</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Map of Jordan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11B94F-28F6-4489-ABCD-4A8A162354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60999-9059-4FC7-8E89-CFC5D3CC67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998F7-DB55-479F-8EA4-EF1C4CF075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4A708-8F8A-41B9-9011-B7CF82A429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1B276C-09A2-4CFD-A682-3CC6ECBB89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96813E-C228-43C4-92D6-C7F1938FD4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05AEF-5748-4D04-9860-5B0B44DD3F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485A47-5208-4BD9-9C75-B32CB25A19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352801-9B5F-4B02-A9AD-9A5E1ED794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007060-8B0F-45D5-A927-9A3B9B1000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DEAD0F-3048-4110-ABA7-C02490FAAE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73CE59-8542-4608-9065-9C95AED99EFB}" type="slidenum">
              <a:rPr lang="en-US"/>
              <a:pPr>
                <a:defRPr/>
              </a:pPr>
              <a:t>‹#›</a:t>
            </a:fld>
            <a:endParaRPr lang="en-US"/>
          </a:p>
        </p:txBody>
      </p:sp>
      <p:sp>
        <p:nvSpPr>
          <p:cNvPr id="1032" name="AutoShape 8">
            <a:hlinkClick r:id="" action="ppaction://hlinkshowjump?jump=nextslide" highlightClick="1"/>
          </p:cNvPr>
          <p:cNvSpPr>
            <a:spLocks noChangeArrowheads="1"/>
          </p:cNvSpPr>
          <p:nvPr userDrawn="1"/>
        </p:nvSpPr>
        <p:spPr bwMode="auto">
          <a:xfrm>
            <a:off x="8686800" y="6427788"/>
            <a:ext cx="457200" cy="430212"/>
          </a:xfrm>
          <a:prstGeom prst="actionButtonForwardNex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033" name="AutoShape 9">
            <a:hlinkClick r:id="" action="ppaction://hlinkshowjump?jump=previousslide" highlightClick="1"/>
          </p:cNvPr>
          <p:cNvSpPr>
            <a:spLocks noChangeArrowheads="1"/>
          </p:cNvSpPr>
          <p:nvPr userDrawn="1"/>
        </p:nvSpPr>
        <p:spPr bwMode="auto">
          <a:xfrm>
            <a:off x="7924800" y="6456363"/>
            <a:ext cx="533400" cy="401637"/>
          </a:xfrm>
          <a:prstGeom prst="actionButtonBackPrevious">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imes New Roman" pitchFamily="18" charset="0"/>
        </a:defRPr>
      </a:lvl2pPr>
      <a:lvl3pPr algn="ctr" rtl="0" eaLnBrk="0" fontAlgn="base" hangingPunct="0">
        <a:spcBef>
          <a:spcPct val="0"/>
        </a:spcBef>
        <a:spcAft>
          <a:spcPct val="0"/>
        </a:spcAft>
        <a:defRPr sz="2800">
          <a:solidFill>
            <a:schemeClr val="tx2"/>
          </a:solidFill>
          <a:latin typeface="Times New Roman" pitchFamily="18" charset="0"/>
        </a:defRPr>
      </a:lvl3pPr>
      <a:lvl4pPr algn="ctr" rtl="0" eaLnBrk="0" fontAlgn="base" hangingPunct="0">
        <a:spcBef>
          <a:spcPct val="0"/>
        </a:spcBef>
        <a:spcAft>
          <a:spcPct val="0"/>
        </a:spcAft>
        <a:defRPr sz="2800">
          <a:solidFill>
            <a:schemeClr val="tx2"/>
          </a:solidFill>
          <a:latin typeface="Times New Roman" pitchFamily="18" charset="0"/>
        </a:defRPr>
      </a:lvl4pPr>
      <a:lvl5pPr algn="ctr" rtl="0" eaLnBrk="0" fontAlgn="base" hangingPunct="0">
        <a:spcBef>
          <a:spcPct val="0"/>
        </a:spcBef>
        <a:spcAft>
          <a:spcPct val="0"/>
        </a:spcAft>
        <a:defRPr sz="2800">
          <a:solidFill>
            <a:schemeClr val="tx2"/>
          </a:solidFill>
          <a:latin typeface="Times New Roman" pitchFamily="18" charset="0"/>
        </a:defRPr>
      </a:lvl5pPr>
      <a:lvl6pPr marL="457200" algn="ctr" rtl="0" fontAlgn="base">
        <a:spcBef>
          <a:spcPct val="0"/>
        </a:spcBef>
        <a:spcAft>
          <a:spcPct val="0"/>
        </a:spcAft>
        <a:defRPr sz="2800">
          <a:solidFill>
            <a:schemeClr val="tx2"/>
          </a:solidFill>
          <a:latin typeface="Times New Roman" pitchFamily="18" charset="0"/>
        </a:defRPr>
      </a:lvl6pPr>
      <a:lvl7pPr marL="914400" algn="ctr" rtl="0" fontAlgn="base">
        <a:spcBef>
          <a:spcPct val="0"/>
        </a:spcBef>
        <a:spcAft>
          <a:spcPct val="0"/>
        </a:spcAft>
        <a:defRPr sz="2800">
          <a:solidFill>
            <a:schemeClr val="tx2"/>
          </a:solidFill>
          <a:latin typeface="Times New Roman" pitchFamily="18" charset="0"/>
        </a:defRPr>
      </a:lvl7pPr>
      <a:lvl8pPr marL="1371600" algn="ctr" rtl="0" fontAlgn="base">
        <a:spcBef>
          <a:spcPct val="0"/>
        </a:spcBef>
        <a:spcAft>
          <a:spcPct val="0"/>
        </a:spcAft>
        <a:defRPr sz="2800">
          <a:solidFill>
            <a:schemeClr val="tx2"/>
          </a:solidFill>
          <a:latin typeface="Times New Roman" pitchFamily="18" charset="0"/>
        </a:defRPr>
      </a:lvl8pPr>
      <a:lvl9pPr marL="1828800" algn="ctr"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rsonal.umd.umich.edu/~mtwomey/econhelp/344files/344Syllabus.docx"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databank.worldbank.org/data/home.aspx" TargetMode="External"/><Relationship Id="rId4" Type="http://schemas.openxmlformats.org/officeDocument/2006/relationships/hyperlink" Target="https://ctools.umich.edu/porta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personal.umd.umich.edu/~mtwomey/econhelp/444files/Jordan_Dates.doc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ersonal.umd.umich.edu/~mtwomey/econhelp/444files/Syria_Dates.doc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Microsoft_Word_97_-_2003_Document3.doc"/><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epost.us/article-preview/hash/1a6f9c221fff4bd922707171112f89a3/"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Microsoft_Excel_97-2003_Worksheet5.xls"/><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1.emf"/><Relationship Id="rId5" Type="http://schemas.openxmlformats.org/officeDocument/2006/relationships/oleObject" Target="../embeddings/Microsoft_Excel_97-2003_Worksheet6.xls"/><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oleObject" Target="../embeddings/Microsoft_Excel_97-2003_Worksheet7.xls"/><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personal.umd.umich.edu/~mtwomey/econhelp/444files/Lebanon_Dates.docx"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Microsoft_Word_97_-_2003_Document8.doc"/><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hyperlink" Target="http://www.geocities.com/cahumanity/maps/index.html#massacremap"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hyperlink" Target="http://www.lebanonembassyus.org/Kids/Facts.htm"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5.jpeg"/><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58.emf"/><Relationship Id="rId5" Type="http://schemas.openxmlformats.org/officeDocument/2006/relationships/oleObject" Target="../embeddings/Microsoft_Excel_97-2003_Worksheet9.xls"/><Relationship Id="rId4" Type="http://schemas.openxmlformats.org/officeDocument/2006/relationships/oleObject" Target="../embeddings/oleObject1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9.emf"/><Relationship Id="rId5" Type="http://schemas.openxmlformats.org/officeDocument/2006/relationships/oleObject" Target="../embeddings/Microsoft_Excel_97-2003_Worksheet10.xls"/><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60.emf"/><Relationship Id="rId5" Type="http://schemas.openxmlformats.org/officeDocument/2006/relationships/oleObject" Target="../embeddings/Microsoft_Excel_97-2003_Worksheet11.xls"/><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61.emf"/><Relationship Id="rId5" Type="http://schemas.openxmlformats.org/officeDocument/2006/relationships/oleObject" Target="../embeddings/Microsoft_Excel_97-2003_Worksheet12.xls"/><Relationship Id="rId4" Type="http://schemas.openxmlformats.org/officeDocument/2006/relationships/oleObject" Target="../embeddings/oleObject1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2.emf"/><Relationship Id="rId5" Type="http://schemas.openxmlformats.org/officeDocument/2006/relationships/oleObject" Target="../embeddings/Microsoft_Excel_97-2003_Worksheet13.xls"/><Relationship Id="rId4" Type="http://schemas.openxmlformats.org/officeDocument/2006/relationships/oleObject" Target="../embeddings/oleObject1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3.emf"/><Relationship Id="rId5" Type="http://schemas.openxmlformats.org/officeDocument/2006/relationships/oleObject" Target="../embeddings/Microsoft_Excel_97-2003_Worksheet14.xls"/><Relationship Id="rId4" Type="http://schemas.openxmlformats.org/officeDocument/2006/relationships/oleObject" Target="../embeddings/oleObject1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64.emf"/><Relationship Id="rId5" Type="http://schemas.openxmlformats.org/officeDocument/2006/relationships/oleObject" Target="../embeddings/Microsoft_Excel_97-2003_Worksheet15.xls"/><Relationship Id="rId4" Type="http://schemas.openxmlformats.org/officeDocument/2006/relationships/oleObject" Target="../embeddings/oleObject1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65.emf"/><Relationship Id="rId5" Type="http://schemas.openxmlformats.org/officeDocument/2006/relationships/oleObject" Target="../embeddings/Microsoft_Excel_97-2003_Worksheet16.xls"/><Relationship Id="rId4" Type="http://schemas.openxmlformats.org/officeDocument/2006/relationships/oleObject" Target="../embeddings/oleObject17.bin"/></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file:///\\SMBHOME2\mtwomey\Public\HTML\econhelp\344files\JordanCurrentAccount.xls" TargetMode="Externa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smtClean="0"/>
              <a:t>Jordan, Syria, Lebanon</a:t>
            </a:r>
          </a:p>
        </p:txBody>
      </p:sp>
      <p:sp>
        <p:nvSpPr>
          <p:cNvPr id="19459" name="Text Box 3"/>
          <p:cNvSpPr txBox="1">
            <a:spLocks noChangeArrowheads="1"/>
          </p:cNvSpPr>
          <p:nvPr/>
        </p:nvSpPr>
        <p:spPr bwMode="auto">
          <a:xfrm>
            <a:off x="1127125" y="3800475"/>
            <a:ext cx="2473325" cy="519113"/>
          </a:xfrm>
          <a:prstGeom prst="rect">
            <a:avLst/>
          </a:prstGeom>
          <a:noFill/>
          <a:ln w="9525">
            <a:noFill/>
            <a:miter lim="800000"/>
            <a:headEnd/>
            <a:tailEnd/>
          </a:ln>
        </p:spPr>
        <p:txBody>
          <a:bodyPr wrap="none">
            <a:spAutoFit/>
          </a:bodyPr>
          <a:lstStyle/>
          <a:p>
            <a:r>
              <a:rPr lang="en-US" sz="2800" dirty="0">
                <a:hlinkClick r:id="rId3"/>
              </a:rPr>
              <a:t>Link to syllabus</a:t>
            </a:r>
            <a:endParaRPr lang="en-US" sz="2800" dirty="0"/>
          </a:p>
        </p:txBody>
      </p:sp>
      <p:sp>
        <p:nvSpPr>
          <p:cNvPr id="19460" name="Text Box 4"/>
          <p:cNvSpPr txBox="1">
            <a:spLocks noChangeArrowheads="1"/>
          </p:cNvSpPr>
          <p:nvPr/>
        </p:nvSpPr>
        <p:spPr bwMode="auto">
          <a:xfrm>
            <a:off x="1203325" y="4765675"/>
            <a:ext cx="4865688" cy="457200"/>
          </a:xfrm>
          <a:prstGeom prst="rect">
            <a:avLst/>
          </a:prstGeom>
          <a:noFill/>
          <a:ln w="9525">
            <a:noFill/>
            <a:miter lim="800000"/>
            <a:headEnd/>
            <a:tailEnd/>
          </a:ln>
        </p:spPr>
        <p:txBody>
          <a:bodyPr wrap="none">
            <a:spAutoFit/>
          </a:bodyPr>
          <a:lstStyle/>
          <a:p>
            <a:r>
              <a:rPr lang="en-US"/>
              <a:t>Link to </a:t>
            </a:r>
            <a:r>
              <a:rPr lang="en-US">
                <a:hlinkClick r:id="rId4"/>
              </a:rPr>
              <a:t>https://ctools.umich.edu/portal</a:t>
            </a:r>
            <a:endParaRPr lang="en-US"/>
          </a:p>
        </p:txBody>
      </p:sp>
      <p:sp>
        <p:nvSpPr>
          <p:cNvPr id="2" name="TextBox 1"/>
          <p:cNvSpPr txBox="1"/>
          <p:nvPr/>
        </p:nvSpPr>
        <p:spPr>
          <a:xfrm>
            <a:off x="1203325" y="5632556"/>
            <a:ext cx="1828800" cy="461665"/>
          </a:xfrm>
          <a:prstGeom prst="rect">
            <a:avLst/>
          </a:prstGeom>
          <a:noFill/>
        </p:spPr>
        <p:txBody>
          <a:bodyPr wrap="square" rtlCol="0">
            <a:spAutoFit/>
          </a:bodyPr>
          <a:lstStyle/>
          <a:p>
            <a:r>
              <a:rPr lang="en-US" dirty="0" smtClean="0"/>
              <a:t>Link to </a:t>
            </a:r>
            <a:r>
              <a:rPr lang="en-US" dirty="0" smtClean="0">
                <a:hlinkClick r:id="rId5"/>
              </a:rPr>
              <a:t>WDI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838200"/>
          </a:xfrm>
        </p:spPr>
        <p:txBody>
          <a:bodyPr/>
          <a:lstStyle/>
          <a:p>
            <a:r>
              <a:rPr lang="en-US" dirty="0" smtClean="0"/>
              <a:t>Jordan’s Population ~ 2005, by Ethnic groups </a:t>
            </a:r>
            <a:endParaRPr lang="en-US" dirty="0"/>
          </a:p>
        </p:txBody>
      </p:sp>
      <p:sp>
        <p:nvSpPr>
          <p:cNvPr id="3" name="TextBox 2"/>
          <p:cNvSpPr txBox="1"/>
          <p:nvPr/>
        </p:nvSpPr>
        <p:spPr>
          <a:xfrm>
            <a:off x="152400" y="1066800"/>
            <a:ext cx="8991600" cy="4154984"/>
          </a:xfrm>
          <a:prstGeom prst="rect">
            <a:avLst/>
          </a:prstGeom>
          <a:noFill/>
        </p:spPr>
        <p:txBody>
          <a:bodyPr wrap="square" rtlCol="0">
            <a:spAutoFit/>
          </a:bodyPr>
          <a:lstStyle/>
          <a:p>
            <a:r>
              <a:rPr lang="en-US" dirty="0" smtClean="0"/>
              <a:t>Arabs 	5,700,000  97.0% </a:t>
            </a:r>
          </a:p>
          <a:p>
            <a:r>
              <a:rPr lang="en-US" dirty="0" smtClean="0"/>
              <a:t>      	Palestinians 3,100,000    52.5% </a:t>
            </a:r>
          </a:p>
          <a:p>
            <a:r>
              <a:rPr lang="en-US" dirty="0" smtClean="0"/>
              <a:t>	Jordanians   1,850,000    31.5% </a:t>
            </a:r>
          </a:p>
          <a:p>
            <a:r>
              <a:rPr lang="en-US" dirty="0" smtClean="0"/>
              <a:t>	Bedouins        750,000    13.0% </a:t>
            </a:r>
          </a:p>
          <a:p>
            <a:r>
              <a:rPr lang="en-US" dirty="0" err="1" smtClean="0"/>
              <a:t>Circassians</a:t>
            </a:r>
            <a:r>
              <a:rPr lang="en-US" dirty="0" smtClean="0"/>
              <a:t>, Armenians, Iranians, Turkmen, Kurds, and </a:t>
            </a:r>
          </a:p>
          <a:p>
            <a:pPr lvl="1"/>
            <a:r>
              <a:rPr lang="en-US" dirty="0" smtClean="0"/>
              <a:t>	others ~200,000   3% </a:t>
            </a:r>
          </a:p>
          <a:p>
            <a:endParaRPr lang="en-US" dirty="0" smtClean="0"/>
          </a:p>
          <a:p>
            <a:r>
              <a:rPr lang="en-US" dirty="0" smtClean="0"/>
              <a:t>Total    5,900,000</a:t>
            </a:r>
          </a:p>
          <a:p>
            <a:endParaRPr lang="en-US" dirty="0" smtClean="0"/>
          </a:p>
          <a:p>
            <a:r>
              <a:rPr lang="en-US" dirty="0" smtClean="0"/>
              <a:t>Temporary (Refugees)</a:t>
            </a:r>
          </a:p>
          <a:p>
            <a:r>
              <a:rPr lang="en-US" dirty="0" smtClean="0"/>
              <a:t> Iraqis   450,000 to 500,000   7.8% </a:t>
            </a:r>
          </a:p>
        </p:txBody>
      </p:sp>
      <p:sp>
        <p:nvSpPr>
          <p:cNvPr id="4" name="TextBox 3"/>
          <p:cNvSpPr txBox="1"/>
          <p:nvPr/>
        </p:nvSpPr>
        <p:spPr>
          <a:xfrm>
            <a:off x="228600" y="6248400"/>
            <a:ext cx="6936514" cy="461665"/>
          </a:xfrm>
          <a:prstGeom prst="rect">
            <a:avLst/>
          </a:prstGeom>
          <a:noFill/>
        </p:spPr>
        <p:txBody>
          <a:bodyPr wrap="none" rtlCol="0">
            <a:spAutoFit/>
          </a:bodyPr>
          <a:lstStyle/>
          <a:p>
            <a:r>
              <a:rPr lang="en-US" dirty="0" smtClean="0"/>
              <a:t>Source: Encyclopedia of the Orient, (without citations)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Jordan Chronology</a:t>
            </a:r>
            <a:endParaRPr lang="en-US" sz="1800" smtClean="0"/>
          </a:p>
        </p:txBody>
      </p:sp>
      <p:sp>
        <p:nvSpPr>
          <p:cNvPr id="30723" name="Rectangle 3"/>
          <p:cNvSpPr>
            <a:spLocks noGrp="1" noChangeArrowheads="1"/>
          </p:cNvSpPr>
          <p:nvPr>
            <p:ph type="body" idx="4294967295"/>
          </p:nvPr>
        </p:nvSpPr>
        <p:spPr>
          <a:xfrm>
            <a:off x="0" y="7162800"/>
            <a:ext cx="7772400" cy="152400"/>
          </a:xfrm>
        </p:spPr>
        <p:txBody>
          <a:bodyPr/>
          <a:lstStyle/>
          <a:p>
            <a:pPr eaLnBrk="1" hangingPunct="1">
              <a:buFontTx/>
              <a:buNone/>
            </a:pPr>
            <a:endParaRPr lang="en-US" sz="2000" dirty="0" smtClean="0"/>
          </a:p>
        </p:txBody>
      </p:sp>
      <p:sp>
        <p:nvSpPr>
          <p:cNvPr id="30724" name="Text Box 4"/>
          <p:cNvSpPr txBox="1">
            <a:spLocks noChangeArrowheads="1"/>
          </p:cNvSpPr>
          <p:nvPr/>
        </p:nvSpPr>
        <p:spPr bwMode="auto">
          <a:xfrm>
            <a:off x="128588" y="2133600"/>
            <a:ext cx="9203160" cy="400110"/>
          </a:xfrm>
          <a:prstGeom prst="rect">
            <a:avLst/>
          </a:prstGeom>
          <a:noFill/>
          <a:ln w="9525">
            <a:noFill/>
            <a:miter lim="800000"/>
            <a:headEnd/>
            <a:tailEnd/>
          </a:ln>
        </p:spPr>
        <p:txBody>
          <a:bodyPr wrap="none">
            <a:spAutoFit/>
          </a:bodyPr>
          <a:lstStyle/>
          <a:p>
            <a:pPr>
              <a:spcBef>
                <a:spcPct val="20000"/>
              </a:spcBef>
            </a:pPr>
            <a:r>
              <a:rPr lang="en-US" sz="2000" dirty="0">
                <a:hlinkClick r:id="rId3"/>
              </a:rPr>
              <a:t>http://www-personal.umd.umich.edu/~</a:t>
            </a:r>
            <a:r>
              <a:rPr lang="en-US" sz="2000" dirty="0" smtClean="0">
                <a:hlinkClick r:id="rId3"/>
              </a:rPr>
              <a:t>mtwomey/econhelp/444files/Jordan_Dates.docx</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29200" y="609600"/>
            <a:ext cx="3429000" cy="1143000"/>
          </a:xfrm>
        </p:spPr>
        <p:txBody>
          <a:bodyPr/>
          <a:lstStyle/>
          <a:p>
            <a:pPr eaLnBrk="1" hangingPunct="1"/>
            <a:r>
              <a:rPr lang="en-US" smtClean="0"/>
              <a:t>Sharif Hussein </a:t>
            </a:r>
          </a:p>
        </p:txBody>
      </p:sp>
      <p:pic>
        <p:nvPicPr>
          <p:cNvPr id="31747" name="Picture 3" descr="SharifHussein2"/>
          <p:cNvPicPr>
            <a:picLocks noChangeAspect="1" noChangeArrowheads="1"/>
          </p:cNvPicPr>
          <p:nvPr/>
        </p:nvPicPr>
        <p:blipFill>
          <a:blip r:embed="rId3" cstate="print"/>
          <a:srcRect/>
          <a:stretch>
            <a:fillRect/>
          </a:stretch>
        </p:blipFill>
        <p:spPr bwMode="auto">
          <a:xfrm>
            <a:off x="838200" y="609600"/>
            <a:ext cx="3327400" cy="4752975"/>
          </a:xfrm>
          <a:prstGeom prst="rect">
            <a:avLst/>
          </a:prstGeom>
          <a:noFill/>
          <a:ln w="9525">
            <a:noFill/>
            <a:miter lim="800000"/>
            <a:headEnd/>
            <a:tailEnd/>
          </a:ln>
        </p:spPr>
      </p:pic>
      <p:sp>
        <p:nvSpPr>
          <p:cNvPr id="31748" name="Text Box 4"/>
          <p:cNvSpPr txBox="1">
            <a:spLocks noChangeArrowheads="1"/>
          </p:cNvSpPr>
          <p:nvPr/>
        </p:nvSpPr>
        <p:spPr bwMode="auto">
          <a:xfrm>
            <a:off x="4632325" y="2327275"/>
            <a:ext cx="4100803" cy="2308324"/>
          </a:xfrm>
          <a:prstGeom prst="rect">
            <a:avLst/>
          </a:prstGeom>
          <a:noFill/>
          <a:ln w="9525">
            <a:noFill/>
            <a:miter lim="800000"/>
            <a:headEnd/>
            <a:tailEnd/>
          </a:ln>
        </p:spPr>
        <p:txBody>
          <a:bodyPr wrap="none">
            <a:spAutoFit/>
          </a:bodyPr>
          <a:lstStyle/>
          <a:p>
            <a:r>
              <a:rPr lang="en-US" dirty="0"/>
              <a:t>1853-1931</a:t>
            </a:r>
          </a:p>
          <a:p>
            <a:endParaRPr lang="en-US" dirty="0"/>
          </a:p>
          <a:p>
            <a:r>
              <a:rPr lang="en-US" dirty="0" smtClean="0"/>
              <a:t>Was Sharif/king/ruler of Mecca</a:t>
            </a:r>
          </a:p>
          <a:p>
            <a:r>
              <a:rPr lang="en-US" dirty="0" smtClean="0"/>
              <a:t>Lost </a:t>
            </a:r>
            <a:r>
              <a:rPr lang="en-US" dirty="0"/>
              <a:t>his territory in Arabia to </a:t>
            </a:r>
          </a:p>
          <a:p>
            <a:r>
              <a:rPr lang="en-US" dirty="0"/>
              <a:t>Ibn Saud. His sons ruled Jordan</a:t>
            </a:r>
          </a:p>
          <a:p>
            <a:r>
              <a:rPr lang="en-US" dirty="0"/>
              <a:t>and Iraq.</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62400" y="304800"/>
            <a:ext cx="3581400" cy="762000"/>
          </a:xfrm>
        </p:spPr>
        <p:txBody>
          <a:bodyPr/>
          <a:lstStyle/>
          <a:p>
            <a:pPr eaLnBrk="1" hangingPunct="1"/>
            <a:r>
              <a:rPr lang="en-US" smtClean="0"/>
              <a:t>Emir/King Abdullah I</a:t>
            </a:r>
          </a:p>
        </p:txBody>
      </p:sp>
      <p:sp>
        <p:nvSpPr>
          <p:cNvPr id="32771" name="Text Box 4"/>
          <p:cNvSpPr txBox="1">
            <a:spLocks noChangeArrowheads="1"/>
          </p:cNvSpPr>
          <p:nvPr/>
        </p:nvSpPr>
        <p:spPr bwMode="auto">
          <a:xfrm>
            <a:off x="3733800" y="1371600"/>
            <a:ext cx="5742919" cy="5262979"/>
          </a:xfrm>
          <a:prstGeom prst="rect">
            <a:avLst/>
          </a:prstGeom>
          <a:noFill/>
          <a:ln w="9525">
            <a:noFill/>
            <a:miter lim="800000"/>
            <a:headEnd/>
            <a:tailEnd/>
          </a:ln>
        </p:spPr>
        <p:txBody>
          <a:bodyPr wrap="none">
            <a:spAutoFit/>
          </a:bodyPr>
          <a:lstStyle/>
          <a:p>
            <a:r>
              <a:rPr lang="en-US" dirty="0"/>
              <a:t>1882 – 1951</a:t>
            </a:r>
          </a:p>
          <a:p>
            <a:r>
              <a:rPr lang="en-US" dirty="0"/>
              <a:t>Ruled 1921-1951</a:t>
            </a:r>
          </a:p>
          <a:p>
            <a:endParaRPr lang="en-US" dirty="0"/>
          </a:p>
          <a:p>
            <a:r>
              <a:rPr lang="en-US" dirty="0" smtClean="0"/>
              <a:t>Son of Sharif Hussein. Born </a:t>
            </a:r>
            <a:r>
              <a:rPr lang="en-US" dirty="0"/>
              <a:t>in </a:t>
            </a:r>
            <a:r>
              <a:rPr lang="en-US" dirty="0" smtClean="0"/>
              <a:t>Mecca, </a:t>
            </a:r>
          </a:p>
          <a:p>
            <a:r>
              <a:rPr lang="en-US" dirty="0" smtClean="0"/>
              <a:t>raised </a:t>
            </a:r>
            <a:r>
              <a:rPr lang="en-US" dirty="0"/>
              <a:t>in </a:t>
            </a:r>
            <a:r>
              <a:rPr lang="en-US" dirty="0" smtClean="0"/>
              <a:t>Istanbul. Leader </a:t>
            </a:r>
            <a:r>
              <a:rPr lang="en-US" dirty="0"/>
              <a:t>of the Arab Revolt </a:t>
            </a:r>
            <a:endParaRPr lang="en-US" dirty="0" smtClean="0"/>
          </a:p>
          <a:p>
            <a:r>
              <a:rPr lang="en-US" dirty="0" smtClean="0"/>
              <a:t>against </a:t>
            </a:r>
            <a:r>
              <a:rPr lang="en-US" dirty="0"/>
              <a:t>Ottomans.</a:t>
            </a:r>
          </a:p>
          <a:p>
            <a:r>
              <a:rPr lang="en-US" dirty="0"/>
              <a:t>Head of the newly formed (Trans-)Jordan</a:t>
            </a:r>
          </a:p>
          <a:p>
            <a:r>
              <a:rPr lang="en-US" dirty="0"/>
              <a:t> in 1921. His “Arab Legion” secured East</a:t>
            </a:r>
          </a:p>
          <a:p>
            <a:r>
              <a:rPr lang="en-US" dirty="0"/>
              <a:t> Jerusalem in </a:t>
            </a:r>
            <a:r>
              <a:rPr lang="en-US" dirty="0" smtClean="0"/>
              <a:t> the 1948 </a:t>
            </a:r>
            <a:r>
              <a:rPr lang="en-US" dirty="0"/>
              <a:t>war with Israel. </a:t>
            </a:r>
          </a:p>
          <a:p>
            <a:r>
              <a:rPr lang="en-US" dirty="0"/>
              <a:t>Assassinated by a lone (Palestinian) </a:t>
            </a:r>
          </a:p>
          <a:p>
            <a:r>
              <a:rPr lang="en-US" dirty="0"/>
              <a:t>gunner at  </a:t>
            </a:r>
            <a:r>
              <a:rPr lang="en-US" dirty="0" smtClean="0"/>
              <a:t>al </a:t>
            </a:r>
            <a:r>
              <a:rPr lang="en-US" dirty="0" err="1"/>
              <a:t>Asqa</a:t>
            </a:r>
            <a:r>
              <a:rPr lang="en-US" dirty="0"/>
              <a:t> </a:t>
            </a:r>
            <a:r>
              <a:rPr lang="en-US" dirty="0" smtClean="0"/>
              <a:t>Mosque in Jerusalem.  </a:t>
            </a:r>
            <a:endParaRPr lang="en-US" dirty="0"/>
          </a:p>
          <a:p>
            <a:r>
              <a:rPr lang="en-US" dirty="0"/>
              <a:t>A “Pan-</a:t>
            </a:r>
            <a:r>
              <a:rPr lang="en-US" dirty="0" err="1"/>
              <a:t>Arabist</a:t>
            </a:r>
            <a:r>
              <a:rPr lang="en-US" dirty="0"/>
              <a:t>,” he was out-maneuvered </a:t>
            </a:r>
          </a:p>
          <a:p>
            <a:r>
              <a:rPr lang="en-US" dirty="0"/>
              <a:t>by the British and French in post WWI </a:t>
            </a:r>
          </a:p>
          <a:p>
            <a:r>
              <a:rPr lang="en-US" dirty="0"/>
              <a:t>negotiations.</a:t>
            </a:r>
          </a:p>
        </p:txBody>
      </p:sp>
      <p:pic>
        <p:nvPicPr>
          <p:cNvPr id="32772" name="Picture 5" descr="AmirAbdullah"/>
          <p:cNvPicPr>
            <a:picLocks noChangeAspect="1" noChangeArrowheads="1"/>
          </p:cNvPicPr>
          <p:nvPr/>
        </p:nvPicPr>
        <p:blipFill>
          <a:blip r:embed="rId3" cstate="print"/>
          <a:srcRect/>
          <a:stretch>
            <a:fillRect/>
          </a:stretch>
        </p:blipFill>
        <p:spPr bwMode="auto">
          <a:xfrm>
            <a:off x="-381000" y="79375"/>
            <a:ext cx="4044950" cy="6778625"/>
          </a:xfrm>
          <a:prstGeom prst="rect">
            <a:avLst/>
          </a:prstGeom>
          <a:noFill/>
          <a:ln w="9525">
            <a:noFill/>
            <a:miter lim="800000"/>
            <a:headEnd/>
            <a:tailEnd/>
          </a:ln>
        </p:spPr>
      </p:pic>
      <p:sp>
        <p:nvSpPr>
          <p:cNvPr id="32773" name="Text Box 6"/>
          <p:cNvSpPr txBox="1">
            <a:spLocks noChangeArrowheads="1"/>
          </p:cNvSpPr>
          <p:nvPr/>
        </p:nvSpPr>
        <p:spPr bwMode="auto">
          <a:xfrm>
            <a:off x="-92075" y="6567488"/>
            <a:ext cx="6884988" cy="396875"/>
          </a:xfrm>
          <a:prstGeom prst="rect">
            <a:avLst/>
          </a:prstGeom>
          <a:noFill/>
          <a:ln w="9525">
            <a:noFill/>
            <a:miter lim="800000"/>
            <a:headEnd/>
            <a:tailEnd/>
          </a:ln>
        </p:spPr>
        <p:txBody>
          <a:bodyPr wrap="none">
            <a:spAutoFit/>
          </a:bodyPr>
          <a:lstStyle/>
          <a:p>
            <a:r>
              <a:rPr lang="en-US" sz="2000"/>
              <a:t>Source: Wilson, </a:t>
            </a:r>
            <a:r>
              <a:rPr lang="en-US" sz="2000" i="1"/>
              <a:t>King Abdullah, Britain and the making of Jordan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1143000"/>
          </a:xfrm>
        </p:spPr>
        <p:txBody>
          <a:bodyPr/>
          <a:lstStyle/>
          <a:p>
            <a:r>
              <a:rPr lang="en-CA" dirty="0"/>
              <a:t> </a:t>
            </a:r>
            <a:r>
              <a:rPr lang="en-US" dirty="0"/>
              <a:t/>
            </a:r>
            <a:br>
              <a:rPr lang="en-US" dirty="0"/>
            </a:br>
            <a:r>
              <a:rPr lang="en-US" dirty="0"/>
              <a:t>Why </a:t>
            </a:r>
            <a:r>
              <a:rPr lang="en-US" dirty="0" smtClean="0"/>
              <a:t>Arab (esp. Palestinian) hostility towards King Abdullah? </a:t>
            </a:r>
            <a:endParaRPr lang="en-US" dirty="0"/>
          </a:p>
        </p:txBody>
      </p:sp>
      <p:sp>
        <p:nvSpPr>
          <p:cNvPr id="3" name="TextBox 2"/>
          <p:cNvSpPr txBox="1"/>
          <p:nvPr/>
        </p:nvSpPr>
        <p:spPr>
          <a:xfrm>
            <a:off x="38100" y="1295400"/>
            <a:ext cx="8305801" cy="4524315"/>
          </a:xfrm>
          <a:prstGeom prst="rect">
            <a:avLst/>
          </a:prstGeom>
          <a:noFill/>
        </p:spPr>
        <p:txBody>
          <a:bodyPr wrap="square" rtlCol="0">
            <a:spAutoFit/>
          </a:bodyPr>
          <a:lstStyle/>
          <a:p>
            <a:r>
              <a:rPr lang="en-US" dirty="0"/>
              <a:t>O</a:t>
            </a:r>
            <a:r>
              <a:rPr lang="en-CA" dirty="0" err="1" smtClean="0"/>
              <a:t>utsider</a:t>
            </a:r>
            <a:r>
              <a:rPr lang="en-CA" dirty="0" smtClean="0"/>
              <a:t> from Saudi Arabia, imposed by Britain.</a:t>
            </a:r>
          </a:p>
          <a:p>
            <a:pPr indent="-457200"/>
            <a:endParaRPr lang="en-CA" dirty="0" smtClean="0"/>
          </a:p>
          <a:p>
            <a:pPr indent="-457200"/>
            <a:r>
              <a:rPr lang="en-CA" dirty="0" smtClean="0"/>
              <a:t>He had collaborated </a:t>
            </a:r>
            <a:r>
              <a:rPr lang="en-CA" dirty="0"/>
              <a:t>with British</a:t>
            </a:r>
            <a:r>
              <a:rPr lang="en-US" dirty="0"/>
              <a:t> </a:t>
            </a:r>
            <a:r>
              <a:rPr lang="en-US" dirty="0" smtClean="0"/>
              <a:t>during his </a:t>
            </a:r>
            <a:r>
              <a:rPr lang="en-US" dirty="0"/>
              <a:t>1930s land </a:t>
            </a:r>
            <a:endParaRPr lang="en-US" dirty="0" smtClean="0"/>
          </a:p>
          <a:p>
            <a:pPr indent="-457200"/>
            <a:r>
              <a:rPr lang="en-US" dirty="0"/>
              <a:t> </a:t>
            </a:r>
            <a:r>
              <a:rPr lang="en-US" dirty="0" smtClean="0"/>
              <a:t>       negotiations </a:t>
            </a:r>
            <a:r>
              <a:rPr lang="en-US" dirty="0"/>
              <a:t>with Zionists.</a:t>
            </a:r>
            <a:r>
              <a:rPr lang="en-CA" dirty="0"/>
              <a:t> </a:t>
            </a:r>
            <a:endParaRPr lang="en-CA" dirty="0" smtClean="0"/>
          </a:p>
          <a:p>
            <a:endParaRPr lang="en-CA" dirty="0" smtClean="0"/>
          </a:p>
          <a:p>
            <a:r>
              <a:rPr lang="en-CA" dirty="0" smtClean="0"/>
              <a:t>Looked </a:t>
            </a:r>
            <a:r>
              <a:rPr lang="en-CA" dirty="0"/>
              <a:t>to profit from the formation of Israel and separation </a:t>
            </a:r>
            <a:r>
              <a:rPr lang="en-CA" dirty="0" smtClean="0"/>
              <a:t>of</a:t>
            </a:r>
          </a:p>
          <a:p>
            <a:r>
              <a:rPr lang="en-CA" dirty="0"/>
              <a:t> </a:t>
            </a:r>
            <a:r>
              <a:rPr lang="en-CA" dirty="0" smtClean="0"/>
              <a:t>       </a:t>
            </a:r>
            <a:r>
              <a:rPr lang="en-CA" dirty="0"/>
              <a:t>West Bank, which went to </a:t>
            </a:r>
            <a:r>
              <a:rPr lang="en-CA" dirty="0" smtClean="0"/>
              <a:t>Jordan/him </a:t>
            </a:r>
            <a:r>
              <a:rPr lang="en-CA" dirty="0"/>
              <a:t>as Transjordan. </a:t>
            </a:r>
            <a:endParaRPr lang="en-CA" dirty="0" smtClean="0"/>
          </a:p>
          <a:p>
            <a:endParaRPr lang="en-CA" dirty="0" smtClean="0"/>
          </a:p>
          <a:p>
            <a:r>
              <a:rPr lang="en-CA" dirty="0" smtClean="0"/>
              <a:t>Had </a:t>
            </a:r>
            <a:r>
              <a:rPr lang="en-CA" dirty="0"/>
              <a:t>sold/rented land to Jewish settlers. </a:t>
            </a:r>
            <a:endParaRPr lang="en-CA" dirty="0" smtClean="0"/>
          </a:p>
          <a:p>
            <a:endParaRPr lang="en-US" dirty="0" smtClean="0"/>
          </a:p>
          <a:p>
            <a:r>
              <a:rPr lang="en-US" dirty="0" smtClean="0"/>
              <a:t>Was </a:t>
            </a:r>
            <a:r>
              <a:rPr lang="en-US" dirty="0"/>
              <a:t>said to have deprecated Palestinians throughout his career.</a:t>
            </a:r>
          </a:p>
          <a:p>
            <a:endParaRPr lang="en-US" dirty="0"/>
          </a:p>
        </p:txBody>
      </p:sp>
    </p:spTree>
    <p:extLst>
      <p:ext uri="{BB962C8B-B14F-4D97-AF65-F5344CB8AC3E}">
        <p14:creationId xmlns:p14="http://schemas.microsoft.com/office/powerpoint/2010/main" val="2516193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50"/>
          <p:cNvSpPr>
            <a:spLocks noGrp="1" noChangeArrowheads="1"/>
          </p:cNvSpPr>
          <p:nvPr>
            <p:ph type="title"/>
          </p:nvPr>
        </p:nvSpPr>
        <p:spPr>
          <a:xfrm>
            <a:off x="5943600" y="533400"/>
            <a:ext cx="2819400" cy="1143000"/>
          </a:xfrm>
        </p:spPr>
        <p:txBody>
          <a:bodyPr/>
          <a:lstStyle/>
          <a:p>
            <a:pPr eaLnBrk="1" hangingPunct="1"/>
            <a:r>
              <a:rPr lang="en-US" smtClean="0"/>
              <a:t>Arabian Family Trees</a:t>
            </a:r>
          </a:p>
        </p:txBody>
      </p:sp>
      <p:graphicFrame>
        <p:nvGraphicFramePr>
          <p:cNvPr id="1026" name="Object 2048"/>
          <p:cNvGraphicFramePr>
            <a:graphicFrameLocks noChangeAspect="1"/>
          </p:cNvGraphicFramePr>
          <p:nvPr/>
        </p:nvGraphicFramePr>
        <p:xfrm>
          <a:off x="457200" y="0"/>
          <a:ext cx="5537200" cy="7162800"/>
        </p:xfrm>
        <a:graphic>
          <a:graphicData uri="http://schemas.openxmlformats.org/presentationml/2006/ole">
            <mc:AlternateContent xmlns:mc="http://schemas.openxmlformats.org/markup-compatibility/2006">
              <mc:Choice xmlns:v="urn:schemas-microsoft-com:vml" Requires="v">
                <p:oleObj spid="_x0000_s1078" name="Acrobat Document" r:id="rId4" imgW="5830114" imgH="7542857" progId="AcroExch.Document.7">
                  <p:embed/>
                </p:oleObj>
              </mc:Choice>
              <mc:Fallback>
                <p:oleObj name="Acrobat Document" r:id="rId4" imgW="5830114" imgH="7542857" progId="AcroExch.Document.7">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5537200" cy="716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038600" y="0"/>
            <a:ext cx="3886200" cy="1066800"/>
          </a:xfrm>
        </p:spPr>
        <p:txBody>
          <a:bodyPr/>
          <a:lstStyle/>
          <a:p>
            <a:pPr eaLnBrk="1" hangingPunct="1"/>
            <a:r>
              <a:rPr lang="en-US" smtClean="0"/>
              <a:t>King Hussein of Jordan</a:t>
            </a:r>
          </a:p>
        </p:txBody>
      </p:sp>
      <p:pic>
        <p:nvPicPr>
          <p:cNvPr id="33795" name="Picture 3" descr="hussein2"/>
          <p:cNvPicPr>
            <a:picLocks noChangeAspect="1" noChangeArrowheads="1"/>
          </p:cNvPicPr>
          <p:nvPr/>
        </p:nvPicPr>
        <p:blipFill>
          <a:blip r:embed="rId3" cstate="print"/>
          <a:srcRect/>
          <a:stretch>
            <a:fillRect/>
          </a:stretch>
        </p:blipFill>
        <p:spPr bwMode="auto">
          <a:xfrm>
            <a:off x="0" y="533400"/>
            <a:ext cx="3492500" cy="5832475"/>
          </a:xfrm>
          <a:prstGeom prst="rect">
            <a:avLst/>
          </a:prstGeom>
          <a:noFill/>
          <a:ln w="9525">
            <a:noFill/>
            <a:miter lim="800000"/>
            <a:headEnd/>
            <a:tailEnd/>
          </a:ln>
        </p:spPr>
      </p:pic>
      <p:sp>
        <p:nvSpPr>
          <p:cNvPr id="33796" name="Text Box 4"/>
          <p:cNvSpPr txBox="1">
            <a:spLocks noChangeArrowheads="1"/>
          </p:cNvSpPr>
          <p:nvPr/>
        </p:nvSpPr>
        <p:spPr bwMode="auto">
          <a:xfrm>
            <a:off x="3505200" y="1219200"/>
            <a:ext cx="5653088" cy="5262979"/>
          </a:xfrm>
          <a:prstGeom prst="rect">
            <a:avLst/>
          </a:prstGeom>
          <a:noFill/>
          <a:ln w="9525">
            <a:noFill/>
            <a:miter lim="800000"/>
            <a:headEnd/>
            <a:tailEnd/>
          </a:ln>
        </p:spPr>
        <p:txBody>
          <a:bodyPr>
            <a:spAutoFit/>
          </a:bodyPr>
          <a:lstStyle/>
          <a:p>
            <a:r>
              <a:rPr lang="en-US" dirty="0">
                <a:latin typeface="Verdana" pitchFamily="34" charset="0"/>
                <a:cs typeface="Times New Roman" pitchFamily="18" charset="0"/>
              </a:rPr>
              <a:t>1935- 1999 </a:t>
            </a:r>
          </a:p>
          <a:p>
            <a:r>
              <a:rPr lang="en-US" dirty="0">
                <a:latin typeface="Verdana" pitchFamily="34" charset="0"/>
                <a:cs typeface="Times New Roman" pitchFamily="18" charset="0"/>
              </a:rPr>
              <a:t>King 1953- 1999</a:t>
            </a:r>
          </a:p>
          <a:p>
            <a:endParaRPr lang="en-US" dirty="0">
              <a:latin typeface="Verdana" pitchFamily="34" charset="0"/>
              <a:cs typeface="Times New Roman" pitchFamily="18" charset="0"/>
            </a:endParaRPr>
          </a:p>
          <a:p>
            <a:r>
              <a:rPr lang="en-US" dirty="0">
                <a:latin typeface="Verdana" pitchFamily="34" charset="0"/>
                <a:cs typeface="Times New Roman" pitchFamily="18" charset="0"/>
              </a:rPr>
              <a:t>Grandson of Abdullah, the first </a:t>
            </a:r>
          </a:p>
          <a:p>
            <a:r>
              <a:rPr lang="en-US" dirty="0">
                <a:latin typeface="Verdana" pitchFamily="34" charset="0"/>
                <a:cs typeface="Times New Roman" pitchFamily="18" charset="0"/>
              </a:rPr>
              <a:t>king of Jordan. Educated in Egypt,</a:t>
            </a:r>
          </a:p>
          <a:p>
            <a:r>
              <a:rPr lang="en-US" dirty="0">
                <a:latin typeface="Verdana" pitchFamily="34" charset="0"/>
                <a:cs typeface="Times New Roman" pitchFamily="18" charset="0"/>
              </a:rPr>
              <a:t>U.K. and U.S. Participated in 1967</a:t>
            </a:r>
          </a:p>
          <a:p>
            <a:r>
              <a:rPr lang="en-US" dirty="0">
                <a:latin typeface="Verdana" pitchFamily="34" charset="0"/>
                <a:cs typeface="Times New Roman" pitchFamily="18" charset="0"/>
              </a:rPr>
              <a:t>War, but not 1973. Defeated early</a:t>
            </a:r>
          </a:p>
          <a:p>
            <a:r>
              <a:rPr lang="en-US" dirty="0">
                <a:latin typeface="Verdana" pitchFamily="34" charset="0"/>
                <a:cs typeface="Times New Roman" pitchFamily="18" charset="0"/>
              </a:rPr>
              <a:t>challenges by Palestinians, finally</a:t>
            </a:r>
          </a:p>
          <a:p>
            <a:r>
              <a:rPr lang="en-US" dirty="0">
                <a:latin typeface="Verdana" pitchFamily="34" charset="0"/>
                <a:cs typeface="Times New Roman" pitchFamily="18" charset="0"/>
              </a:rPr>
              <a:t>co-existing with the refugees. Did</a:t>
            </a:r>
          </a:p>
          <a:p>
            <a:r>
              <a:rPr lang="en-US" dirty="0">
                <a:latin typeface="Verdana" pitchFamily="34" charset="0"/>
                <a:cs typeface="Times New Roman" pitchFamily="18" charset="0"/>
              </a:rPr>
              <a:t>not participate in 1990 war against</a:t>
            </a:r>
          </a:p>
          <a:p>
            <a:r>
              <a:rPr lang="en-US" dirty="0">
                <a:latin typeface="Verdana" pitchFamily="34" charset="0"/>
                <a:cs typeface="Times New Roman" pitchFamily="18" charset="0"/>
              </a:rPr>
              <a:t>Iraq. “The great survivor” or “US puppet.” Died of cancer, succeeding in passing </a:t>
            </a:r>
            <a:r>
              <a:rPr lang="en-US" dirty="0" smtClean="0">
                <a:latin typeface="Verdana" pitchFamily="34" charset="0"/>
                <a:cs typeface="Times New Roman" pitchFamily="18" charset="0"/>
              </a:rPr>
              <a:t>on the rule to </a:t>
            </a:r>
            <a:r>
              <a:rPr lang="en-US" dirty="0">
                <a:latin typeface="Verdana" pitchFamily="34" charset="0"/>
                <a:cs typeface="Times New Roman" pitchFamily="18" charset="0"/>
              </a:rPr>
              <a:t>his oldest 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15000" y="152400"/>
            <a:ext cx="3429000" cy="1447800"/>
          </a:xfrm>
        </p:spPr>
        <p:txBody>
          <a:bodyPr/>
          <a:lstStyle/>
          <a:p>
            <a:pPr eaLnBrk="1" hangingPunct="1"/>
            <a:r>
              <a:rPr lang="en-US" smtClean="0"/>
              <a:t>King Hussein and Queen Noor</a:t>
            </a:r>
          </a:p>
        </p:txBody>
      </p:sp>
      <p:pic>
        <p:nvPicPr>
          <p:cNvPr id="34819" name="Picture 3" descr="Hussein&amp;Noor"/>
          <p:cNvPicPr>
            <a:picLocks noChangeAspect="1" noChangeArrowheads="1"/>
          </p:cNvPicPr>
          <p:nvPr/>
        </p:nvPicPr>
        <p:blipFill>
          <a:blip r:embed="rId3" cstate="print"/>
          <a:srcRect/>
          <a:stretch>
            <a:fillRect/>
          </a:stretch>
        </p:blipFill>
        <p:spPr bwMode="auto">
          <a:xfrm>
            <a:off x="1524000" y="609600"/>
            <a:ext cx="4295775" cy="5948363"/>
          </a:xfrm>
          <a:prstGeom prst="rect">
            <a:avLst/>
          </a:prstGeom>
          <a:noFill/>
          <a:ln w="9525">
            <a:noFill/>
            <a:miter lim="800000"/>
            <a:headEnd/>
            <a:tailEnd/>
          </a:ln>
        </p:spPr>
      </p:pic>
      <p:sp>
        <p:nvSpPr>
          <p:cNvPr id="34820" name="Text Box 4"/>
          <p:cNvSpPr txBox="1">
            <a:spLocks noChangeArrowheads="1"/>
          </p:cNvSpPr>
          <p:nvPr/>
        </p:nvSpPr>
        <p:spPr bwMode="auto">
          <a:xfrm>
            <a:off x="6232525" y="3775075"/>
            <a:ext cx="2870200" cy="822325"/>
          </a:xfrm>
          <a:prstGeom prst="rect">
            <a:avLst/>
          </a:prstGeom>
          <a:noFill/>
          <a:ln w="9525">
            <a:noFill/>
            <a:miter lim="800000"/>
            <a:headEnd/>
            <a:tailEnd/>
          </a:ln>
        </p:spPr>
        <p:txBody>
          <a:bodyPr wrap="none">
            <a:spAutoFit/>
          </a:bodyPr>
          <a:lstStyle/>
          <a:p>
            <a:r>
              <a:rPr lang="en-US"/>
              <a:t>Her autobiography is</a:t>
            </a:r>
          </a:p>
          <a:p>
            <a:r>
              <a:rPr lang="en-US"/>
              <a:t>titled “Leap of Faith.”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181600" y="0"/>
            <a:ext cx="2895600" cy="1447800"/>
          </a:xfrm>
        </p:spPr>
        <p:txBody>
          <a:bodyPr/>
          <a:lstStyle/>
          <a:p>
            <a:pPr eaLnBrk="1" hangingPunct="1"/>
            <a:r>
              <a:rPr lang="en-US" smtClean="0"/>
              <a:t>King Abdullah II of Jordan</a:t>
            </a:r>
          </a:p>
        </p:txBody>
      </p:sp>
      <p:pic>
        <p:nvPicPr>
          <p:cNvPr id="35843" name="Picture 3" descr="KingAbdullahJordan"/>
          <p:cNvPicPr>
            <a:picLocks noChangeAspect="1" noChangeArrowheads="1"/>
          </p:cNvPicPr>
          <p:nvPr/>
        </p:nvPicPr>
        <p:blipFill>
          <a:blip r:embed="rId3" cstate="print"/>
          <a:srcRect/>
          <a:stretch>
            <a:fillRect/>
          </a:stretch>
        </p:blipFill>
        <p:spPr bwMode="auto">
          <a:xfrm>
            <a:off x="0" y="381000"/>
            <a:ext cx="4572000" cy="5486400"/>
          </a:xfrm>
          <a:prstGeom prst="rect">
            <a:avLst/>
          </a:prstGeom>
          <a:noFill/>
          <a:ln w="9525">
            <a:noFill/>
            <a:miter lim="800000"/>
            <a:headEnd/>
            <a:tailEnd/>
          </a:ln>
        </p:spPr>
      </p:pic>
      <p:sp>
        <p:nvSpPr>
          <p:cNvPr id="35844" name="Text Box 4"/>
          <p:cNvSpPr txBox="1">
            <a:spLocks noChangeArrowheads="1"/>
          </p:cNvSpPr>
          <p:nvPr/>
        </p:nvSpPr>
        <p:spPr bwMode="auto">
          <a:xfrm>
            <a:off x="4648200" y="1351722"/>
            <a:ext cx="4616450" cy="5203825"/>
          </a:xfrm>
          <a:prstGeom prst="rect">
            <a:avLst/>
          </a:prstGeom>
          <a:noFill/>
          <a:ln w="9525">
            <a:noFill/>
            <a:miter lim="800000"/>
            <a:headEnd/>
            <a:tailEnd/>
          </a:ln>
        </p:spPr>
        <p:txBody>
          <a:bodyPr wrap="none">
            <a:spAutoFit/>
          </a:bodyPr>
          <a:lstStyle/>
          <a:p>
            <a:r>
              <a:rPr lang="en-US" dirty="0"/>
              <a:t>Born 1962-</a:t>
            </a:r>
          </a:p>
          <a:p>
            <a:r>
              <a:rPr lang="en-US" dirty="0"/>
              <a:t>King 1999 –</a:t>
            </a:r>
          </a:p>
          <a:p>
            <a:endParaRPr lang="en-US" dirty="0"/>
          </a:p>
          <a:p>
            <a:r>
              <a:rPr lang="en-US" dirty="0"/>
              <a:t>Oldest son of King Hussein; mother</a:t>
            </a:r>
          </a:p>
          <a:p>
            <a:r>
              <a:rPr lang="en-US" dirty="0"/>
              <a:t>was Queen Mona (Toni Gardiner).</a:t>
            </a:r>
          </a:p>
          <a:p>
            <a:r>
              <a:rPr lang="en-US" dirty="0"/>
              <a:t>Had been head of Special</a:t>
            </a:r>
          </a:p>
          <a:p>
            <a:r>
              <a:rPr lang="en-US" dirty="0"/>
              <a:t>Forces; known for interest in</a:t>
            </a:r>
          </a:p>
          <a:p>
            <a:r>
              <a:rPr lang="en-US" dirty="0"/>
              <a:t>extreme sports. Educated in </a:t>
            </a:r>
          </a:p>
          <a:p>
            <a:r>
              <a:rPr lang="en-US" dirty="0"/>
              <a:t>U.K. and U.S.  His father had</a:t>
            </a:r>
          </a:p>
          <a:p>
            <a:r>
              <a:rPr lang="en-US" dirty="0"/>
              <a:t>to maneuver to assure that</a:t>
            </a:r>
          </a:p>
          <a:p>
            <a:r>
              <a:rPr lang="en-US" dirty="0"/>
              <a:t>Abdullah succeeded to the </a:t>
            </a:r>
          </a:p>
          <a:p>
            <a:r>
              <a:rPr lang="en-US" dirty="0"/>
              <a:t>throne, instead of Hussein’s</a:t>
            </a:r>
          </a:p>
          <a:p>
            <a:r>
              <a:rPr lang="en-US" dirty="0"/>
              <a:t>brother. Married 1993 Queen Rania,</a:t>
            </a:r>
          </a:p>
          <a:p>
            <a:r>
              <a:rPr lang="en-US" dirty="0"/>
              <a:t>a Kuwaiti-born Palestinian.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a:xfrm>
            <a:off x="762000" y="304800"/>
            <a:ext cx="7772400" cy="609600"/>
          </a:xfrm>
        </p:spPr>
        <p:txBody>
          <a:bodyPr/>
          <a:lstStyle/>
          <a:p>
            <a:pPr eaLnBrk="1" hangingPunct="1"/>
            <a:r>
              <a:rPr lang="en-US" smtClean="0"/>
              <a:t>King Abdullah II and Queen Rania</a:t>
            </a:r>
          </a:p>
        </p:txBody>
      </p:sp>
      <p:pic>
        <p:nvPicPr>
          <p:cNvPr id="36867" name="Picture 2052" descr="Queen_Rania"/>
          <p:cNvPicPr>
            <a:picLocks noChangeAspect="1" noChangeArrowheads="1"/>
          </p:cNvPicPr>
          <p:nvPr/>
        </p:nvPicPr>
        <p:blipFill>
          <a:blip r:embed="rId3" cstate="print"/>
          <a:srcRect/>
          <a:stretch>
            <a:fillRect/>
          </a:stretch>
        </p:blipFill>
        <p:spPr bwMode="auto">
          <a:xfrm>
            <a:off x="457200" y="1219200"/>
            <a:ext cx="3429000" cy="3429000"/>
          </a:xfrm>
          <a:prstGeom prst="rect">
            <a:avLst/>
          </a:prstGeom>
          <a:noFill/>
          <a:ln w="9525">
            <a:noFill/>
            <a:miter lim="800000"/>
            <a:headEnd/>
            <a:tailEnd/>
          </a:ln>
        </p:spPr>
      </p:pic>
      <p:pic>
        <p:nvPicPr>
          <p:cNvPr id="36868" name="Picture 2053" descr="QueenRania"/>
          <p:cNvPicPr>
            <a:picLocks noChangeAspect="1" noChangeArrowheads="1"/>
          </p:cNvPicPr>
          <p:nvPr/>
        </p:nvPicPr>
        <p:blipFill>
          <a:blip r:embed="rId4" cstate="print"/>
          <a:srcRect/>
          <a:stretch>
            <a:fillRect/>
          </a:stretch>
        </p:blipFill>
        <p:spPr bwMode="auto">
          <a:xfrm>
            <a:off x="4343399" y="1219199"/>
            <a:ext cx="2969839" cy="3622675"/>
          </a:xfrm>
          <a:prstGeom prst="rect">
            <a:avLst/>
          </a:prstGeom>
          <a:noFill/>
          <a:ln w="9525">
            <a:noFill/>
            <a:miter lim="800000"/>
            <a:headEnd/>
            <a:tailEnd/>
          </a:ln>
        </p:spPr>
      </p:pic>
      <p:sp>
        <p:nvSpPr>
          <p:cNvPr id="36869" name="Text Box 2054"/>
          <p:cNvSpPr txBox="1">
            <a:spLocks noChangeArrowheads="1"/>
          </p:cNvSpPr>
          <p:nvPr/>
        </p:nvSpPr>
        <p:spPr bwMode="auto">
          <a:xfrm>
            <a:off x="212725" y="4841875"/>
            <a:ext cx="8821738" cy="1917700"/>
          </a:xfrm>
          <a:prstGeom prst="rect">
            <a:avLst/>
          </a:prstGeom>
          <a:noFill/>
          <a:ln w="9525">
            <a:noFill/>
            <a:miter lim="800000"/>
            <a:headEnd/>
            <a:tailEnd/>
          </a:ln>
        </p:spPr>
        <p:txBody>
          <a:bodyPr wrap="none">
            <a:spAutoFit/>
          </a:bodyPr>
          <a:lstStyle/>
          <a:p>
            <a:r>
              <a:rPr lang="en-US"/>
              <a:t>The queen has a Bachelor’s degree from AUC, is fluent in English.</a:t>
            </a:r>
          </a:p>
          <a:p>
            <a:r>
              <a:rPr lang="en-US"/>
              <a:t>Upon graduation she worked for CITIBANK. She is active in several </a:t>
            </a:r>
          </a:p>
          <a:p>
            <a:r>
              <a:rPr lang="en-US"/>
              <a:t>charities, as well as working on upgrading IT in Jordan. She has given </a:t>
            </a:r>
          </a:p>
          <a:p>
            <a:r>
              <a:rPr lang="en-US"/>
              <a:t>talks in Dearborn, where she was warmly received.</a:t>
            </a:r>
          </a:p>
          <a:p>
            <a:r>
              <a:rPr lang="en-US"/>
              <a:t>The King and Queen have several children, assuring the reign.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85800" y="228600"/>
            <a:ext cx="8229600" cy="1143000"/>
          </a:xfrm>
        </p:spPr>
        <p:txBody>
          <a:bodyPr/>
          <a:lstStyle/>
          <a:p>
            <a:pPr eaLnBrk="1" hangingPunct="1"/>
            <a:r>
              <a:rPr lang="en-US" smtClean="0"/>
              <a:t>Ottoman Empire under Suleiman the Magnificent, 1580</a:t>
            </a:r>
          </a:p>
        </p:txBody>
      </p:sp>
      <p:pic>
        <p:nvPicPr>
          <p:cNvPr id="21507" name="Picture 1027" descr="ottoman-empire-1580"/>
          <p:cNvPicPr>
            <a:picLocks noChangeAspect="1" noChangeArrowheads="1"/>
          </p:cNvPicPr>
          <p:nvPr/>
        </p:nvPicPr>
        <p:blipFill>
          <a:blip r:embed="rId3" cstate="print"/>
          <a:srcRect/>
          <a:stretch>
            <a:fillRect/>
          </a:stretch>
        </p:blipFill>
        <p:spPr bwMode="auto">
          <a:xfrm>
            <a:off x="533400" y="1143000"/>
            <a:ext cx="7543800"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098"/>
          <p:cNvSpPr>
            <a:spLocks noGrp="1" noChangeArrowheads="1"/>
          </p:cNvSpPr>
          <p:nvPr>
            <p:ph type="title"/>
          </p:nvPr>
        </p:nvSpPr>
        <p:spPr/>
        <p:txBody>
          <a:bodyPr/>
          <a:lstStyle/>
          <a:p>
            <a:pPr eaLnBrk="1" hangingPunct="1"/>
            <a:r>
              <a:rPr lang="en-US" smtClean="0"/>
              <a:t>Jordan: Real GDP/capita</a:t>
            </a:r>
          </a:p>
        </p:txBody>
      </p:sp>
      <p:graphicFrame>
        <p:nvGraphicFramePr>
          <p:cNvPr id="2050" name="Object 5120"/>
          <p:cNvGraphicFramePr>
            <a:graphicFrameLocks noChangeAspect="1"/>
          </p:cNvGraphicFramePr>
          <p:nvPr/>
        </p:nvGraphicFramePr>
        <p:xfrm>
          <a:off x="304800" y="762000"/>
          <a:ext cx="8077200" cy="5124450"/>
        </p:xfrm>
        <a:graphic>
          <a:graphicData uri="http://schemas.openxmlformats.org/presentationml/2006/ole">
            <mc:AlternateContent xmlns:mc="http://schemas.openxmlformats.org/markup-compatibility/2006">
              <mc:Choice xmlns:v="urn:schemas-microsoft-com:vml" Requires="v">
                <p:oleObj spid="_x0000_s2102" name="Chart" r:id="rId5" imgW="6986160" imgH="4432680" progId="Excel.Sheet.8">
                  <p:embed/>
                </p:oleObj>
              </mc:Choice>
              <mc:Fallback>
                <p:oleObj name="Chart" r:id="rId5" imgW="6986160" imgH="443268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762000"/>
                        <a:ext cx="80772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074"/>
          <p:cNvSpPr>
            <a:spLocks noGrp="1" noChangeArrowheads="1"/>
          </p:cNvSpPr>
          <p:nvPr>
            <p:ph type="title"/>
          </p:nvPr>
        </p:nvSpPr>
        <p:spPr/>
        <p:txBody>
          <a:bodyPr/>
          <a:lstStyle/>
          <a:p>
            <a:pPr eaLnBrk="1" hangingPunct="1"/>
            <a:r>
              <a:rPr lang="en-US" smtClean="0"/>
              <a:t>Jordan: Inflation</a:t>
            </a:r>
          </a:p>
        </p:txBody>
      </p:sp>
      <p:graphicFrame>
        <p:nvGraphicFramePr>
          <p:cNvPr id="3074" name="Object 3072"/>
          <p:cNvGraphicFramePr>
            <a:graphicFrameLocks noChangeAspect="1"/>
          </p:cNvGraphicFramePr>
          <p:nvPr/>
        </p:nvGraphicFramePr>
        <p:xfrm>
          <a:off x="0" y="685800"/>
          <a:ext cx="8610600" cy="4502150"/>
        </p:xfrm>
        <a:graphic>
          <a:graphicData uri="http://schemas.openxmlformats.org/presentationml/2006/ole">
            <mc:AlternateContent xmlns:mc="http://schemas.openxmlformats.org/markup-compatibility/2006">
              <mc:Choice xmlns:v="urn:schemas-microsoft-com:vml" Requires="v">
                <p:oleObj spid="_x0000_s3126" name="Chart" r:id="rId5" imgW="6496920" imgH="3320640" progId="Excel.Sheet.8">
                  <p:embed/>
                </p:oleObj>
              </mc:Choice>
              <mc:Fallback>
                <p:oleObj name="Chart" r:id="rId5" imgW="6496920" imgH="332064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86106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228600"/>
            <a:ext cx="7772400" cy="533400"/>
          </a:xfrm>
        </p:spPr>
        <p:txBody>
          <a:bodyPr/>
          <a:lstStyle/>
          <a:p>
            <a:pPr eaLnBrk="1" hangingPunct="1"/>
            <a:r>
              <a:rPr lang="en-US" smtClean="0"/>
              <a:t>Jordan: Ownership of 500 Largest Companies, 1995</a:t>
            </a:r>
          </a:p>
        </p:txBody>
      </p:sp>
      <p:pic>
        <p:nvPicPr>
          <p:cNvPr id="37891" name="Picture 3"/>
          <p:cNvPicPr>
            <a:picLocks noChangeAspect="1" noChangeArrowheads="1"/>
          </p:cNvPicPr>
          <p:nvPr/>
        </p:nvPicPr>
        <p:blipFill>
          <a:blip r:embed="rId3" cstate="print"/>
          <a:srcRect/>
          <a:stretch>
            <a:fillRect/>
          </a:stretch>
        </p:blipFill>
        <p:spPr bwMode="auto">
          <a:xfrm>
            <a:off x="457200" y="990600"/>
            <a:ext cx="8458200" cy="4660900"/>
          </a:xfrm>
          <a:prstGeom prst="rect">
            <a:avLst/>
          </a:prstGeom>
          <a:noFill/>
          <a:ln w="9525">
            <a:noFill/>
            <a:miter lim="800000"/>
            <a:headEnd/>
            <a:tailEnd/>
          </a:ln>
        </p:spPr>
      </p:pic>
      <p:sp>
        <p:nvSpPr>
          <p:cNvPr id="37892" name="Text Box 4"/>
          <p:cNvSpPr txBox="1">
            <a:spLocks noChangeArrowheads="1"/>
          </p:cNvSpPr>
          <p:nvPr/>
        </p:nvSpPr>
        <p:spPr bwMode="auto">
          <a:xfrm>
            <a:off x="212725" y="5881688"/>
            <a:ext cx="7366000" cy="701675"/>
          </a:xfrm>
          <a:prstGeom prst="rect">
            <a:avLst/>
          </a:prstGeom>
          <a:noFill/>
          <a:ln w="9525">
            <a:noFill/>
            <a:miter lim="800000"/>
            <a:headEnd/>
            <a:tailEnd/>
          </a:ln>
        </p:spPr>
        <p:txBody>
          <a:bodyPr wrap="none">
            <a:spAutoFit/>
          </a:bodyPr>
          <a:lstStyle/>
          <a:p>
            <a:r>
              <a:rPr lang="en-US" sz="2000"/>
              <a:t>Source: Reiter (2004) “The Palestinian-Transjordanian Rift: Economic</a:t>
            </a:r>
          </a:p>
          <a:p>
            <a:r>
              <a:rPr lang="en-US" sz="2000"/>
              <a:t>  Might and Political Power in Jordan,” </a:t>
            </a:r>
            <a:r>
              <a:rPr lang="en-US" sz="2000" i="1"/>
              <a:t>Middle East Journal</a:t>
            </a:r>
            <a:r>
              <a:rPr lang="en-US" sz="2000"/>
              <a:t>, W. 2004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781800" y="533400"/>
            <a:ext cx="2133600" cy="762000"/>
          </a:xfrm>
        </p:spPr>
        <p:txBody>
          <a:bodyPr/>
          <a:lstStyle/>
          <a:p>
            <a:pPr eaLnBrk="1" hangingPunct="1"/>
            <a:r>
              <a:rPr lang="en-US" dirty="0" smtClean="0"/>
              <a:t>Foreign Aid to Jordan</a:t>
            </a:r>
          </a:p>
        </p:txBody>
      </p:sp>
      <p:pic>
        <p:nvPicPr>
          <p:cNvPr id="39939" name="Picture 3" descr="JordanAid"/>
          <p:cNvPicPr>
            <a:picLocks noGrp="1" noChangeAspect="1" noChangeArrowheads="1"/>
          </p:cNvPicPr>
          <p:nvPr>
            <p:ph idx="1"/>
          </p:nvPr>
        </p:nvPicPr>
        <p:blipFill>
          <a:blip r:embed="rId3" cstate="print"/>
          <a:srcRect/>
          <a:stretch>
            <a:fillRect/>
          </a:stretch>
        </p:blipFill>
        <p:spPr>
          <a:xfrm>
            <a:off x="-97060" y="75830"/>
            <a:ext cx="7031260" cy="693457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dirty="0" smtClean="0"/>
              <a:t>Syria</a:t>
            </a:r>
          </a:p>
        </p:txBody>
      </p:sp>
      <p:sp>
        <p:nvSpPr>
          <p:cNvPr id="41987" name="Text Box 1028"/>
          <p:cNvSpPr txBox="1">
            <a:spLocks noChangeArrowheads="1"/>
          </p:cNvSpPr>
          <p:nvPr/>
        </p:nvSpPr>
        <p:spPr bwMode="auto">
          <a:xfrm>
            <a:off x="46434" y="3581400"/>
            <a:ext cx="9094156" cy="461665"/>
          </a:xfrm>
          <a:prstGeom prst="rect">
            <a:avLst/>
          </a:prstGeom>
          <a:noFill/>
          <a:ln w="9525">
            <a:noFill/>
            <a:miter lim="800000"/>
            <a:headEnd/>
            <a:tailEnd/>
          </a:ln>
        </p:spPr>
        <p:txBody>
          <a:bodyPr wrap="none">
            <a:spAutoFit/>
          </a:bodyPr>
          <a:lstStyle/>
          <a:p>
            <a:r>
              <a:rPr lang="en-US" dirty="0"/>
              <a:t>http://</a:t>
            </a:r>
            <a:r>
              <a:rPr lang="en-US" sz="2000" dirty="0"/>
              <a:t>www-personal.umd.umich.edu/~</a:t>
            </a:r>
            <a:r>
              <a:rPr lang="en-US" sz="2000" dirty="0" smtClean="0"/>
              <a:t>mtwomey/econhelp/444files/Syria_Dates.docx</a:t>
            </a:r>
            <a:endParaRPr lang="en-US" sz="2000" dirty="0"/>
          </a:p>
        </p:txBody>
      </p:sp>
      <p:sp>
        <p:nvSpPr>
          <p:cNvPr id="2" name="TextBox 1"/>
          <p:cNvSpPr txBox="1"/>
          <p:nvPr/>
        </p:nvSpPr>
        <p:spPr>
          <a:xfrm>
            <a:off x="228600" y="2514600"/>
            <a:ext cx="2380780" cy="461665"/>
          </a:xfrm>
          <a:prstGeom prst="rect">
            <a:avLst/>
          </a:prstGeom>
          <a:noFill/>
        </p:spPr>
        <p:txBody>
          <a:bodyPr wrap="none" rtlCol="0">
            <a:spAutoFit/>
          </a:bodyPr>
          <a:lstStyle/>
          <a:p>
            <a:r>
              <a:rPr lang="en-US" dirty="0">
                <a:hlinkClick r:id="rId3"/>
              </a:rPr>
              <a:t>Syria Chronology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715000" y="0"/>
            <a:ext cx="3429000" cy="762000"/>
          </a:xfrm>
        </p:spPr>
        <p:txBody>
          <a:bodyPr/>
          <a:lstStyle/>
          <a:p>
            <a:pPr eaLnBrk="1" hangingPunct="1"/>
            <a:r>
              <a:rPr lang="en-US" smtClean="0"/>
              <a:t>Map of Syria</a:t>
            </a:r>
          </a:p>
        </p:txBody>
      </p:sp>
      <p:pic>
        <p:nvPicPr>
          <p:cNvPr id="43011" name="Picture 3" descr="syria1"/>
          <p:cNvPicPr>
            <a:picLocks noChangeAspect="1" noChangeArrowheads="1"/>
          </p:cNvPicPr>
          <p:nvPr/>
        </p:nvPicPr>
        <p:blipFill>
          <a:blip r:embed="rId3" cstate="print"/>
          <a:srcRect/>
          <a:stretch>
            <a:fillRect/>
          </a:stretch>
        </p:blipFill>
        <p:spPr bwMode="auto">
          <a:xfrm>
            <a:off x="1004888" y="1143000"/>
            <a:ext cx="713263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239000" y="0"/>
            <a:ext cx="1905000" cy="1143000"/>
          </a:xfrm>
        </p:spPr>
        <p:txBody>
          <a:bodyPr/>
          <a:lstStyle/>
          <a:p>
            <a:pPr eaLnBrk="1" hangingPunct="1"/>
            <a:r>
              <a:rPr lang="en-US" smtClean="0"/>
              <a:t>Map of Syria</a:t>
            </a:r>
          </a:p>
        </p:txBody>
      </p:sp>
      <p:pic>
        <p:nvPicPr>
          <p:cNvPr id="44035" name="Picture 3" descr="syria2"/>
          <p:cNvPicPr>
            <a:picLocks noChangeAspect="1" noChangeArrowheads="1"/>
          </p:cNvPicPr>
          <p:nvPr/>
        </p:nvPicPr>
        <p:blipFill>
          <a:blip r:embed="rId3" cstate="print"/>
          <a:srcRect/>
          <a:stretch>
            <a:fillRect/>
          </a:stretch>
        </p:blipFill>
        <p:spPr bwMode="auto">
          <a:xfrm>
            <a:off x="1354138" y="811213"/>
            <a:ext cx="6435725"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2800" dirty="0" smtClean="0"/>
              <a:t>Syria: Land Utilization</a:t>
            </a:r>
            <a:endParaRPr lang="en-US" sz="2800" dirty="0"/>
          </a:p>
        </p:txBody>
      </p:sp>
      <p:pic>
        <p:nvPicPr>
          <p:cNvPr id="3" name="Picture 2" descr="syria_land_19791.jpg"/>
          <p:cNvPicPr>
            <a:picLocks noChangeAspect="1"/>
          </p:cNvPicPr>
          <p:nvPr/>
        </p:nvPicPr>
        <p:blipFill>
          <a:blip r:embed="rId3" cstate="print"/>
          <a:stretch>
            <a:fillRect/>
          </a:stretch>
        </p:blipFill>
        <p:spPr>
          <a:xfrm>
            <a:off x="1828800" y="1066800"/>
            <a:ext cx="5596467" cy="5036820"/>
          </a:xfrm>
          <a:prstGeom prst="rect">
            <a:avLst/>
          </a:prstGeom>
        </p:spPr>
      </p:pic>
      <p:sp>
        <p:nvSpPr>
          <p:cNvPr id="4" name="TextBox 3"/>
          <p:cNvSpPr txBox="1"/>
          <p:nvPr/>
        </p:nvSpPr>
        <p:spPr>
          <a:xfrm>
            <a:off x="304800" y="6488668"/>
            <a:ext cx="4515019" cy="369332"/>
          </a:xfrm>
          <a:prstGeom prst="rect">
            <a:avLst/>
          </a:prstGeom>
          <a:noFill/>
        </p:spPr>
        <p:txBody>
          <a:bodyPr wrap="none" rtlCol="0">
            <a:spAutoFit/>
          </a:bodyPr>
          <a:lstStyle/>
          <a:p>
            <a:r>
              <a:rPr lang="en-US" dirty="0" smtClean="0"/>
              <a:t>Source: Juan Cole’s blog, December 2010</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0"/>
            <a:ext cx="7772400" cy="533400"/>
          </a:xfrm>
        </p:spPr>
        <p:txBody>
          <a:bodyPr/>
          <a:lstStyle/>
          <a:p>
            <a:pPr eaLnBrk="1" hangingPunct="1"/>
            <a:r>
              <a:rPr lang="en-US" smtClean="0"/>
              <a:t>Population of Syria and Lebanon, 1930s. (1,000s)</a:t>
            </a:r>
          </a:p>
        </p:txBody>
      </p:sp>
      <p:graphicFrame>
        <p:nvGraphicFramePr>
          <p:cNvPr id="4098" name="Object 0"/>
          <p:cNvGraphicFramePr>
            <a:graphicFrameLocks noChangeAspect="1"/>
          </p:cNvGraphicFramePr>
          <p:nvPr>
            <p:extLst>
              <p:ext uri="{D42A27DB-BD31-4B8C-83A1-F6EECF244321}">
                <p14:modId xmlns:p14="http://schemas.microsoft.com/office/powerpoint/2010/main" val="4085927209"/>
              </p:ext>
            </p:extLst>
          </p:nvPr>
        </p:nvGraphicFramePr>
        <p:xfrm>
          <a:off x="1447800" y="533400"/>
          <a:ext cx="5616575" cy="6584950"/>
        </p:xfrm>
        <a:graphic>
          <a:graphicData uri="http://schemas.openxmlformats.org/presentationml/2006/ole">
            <mc:AlternateContent xmlns:mc="http://schemas.openxmlformats.org/markup-compatibility/2006">
              <mc:Choice xmlns:v="urn:schemas-microsoft-com:vml" Requires="v">
                <p:oleObj spid="_x0000_s4150" name="Document" r:id="rId5" imgW="5617976" imgH="6587766" progId="Word.Document.8">
                  <p:embed/>
                </p:oleObj>
              </mc:Choice>
              <mc:Fallback>
                <p:oleObj name="Document" r:id="rId5" imgW="5617976" imgH="6587766" progId="Word.Document.8">
                  <p:embed/>
                  <p:pic>
                    <p:nvPicPr>
                      <p:cNvPr id="0" name="Picture 15"/>
                      <p:cNvPicPr>
                        <a:picLocks noChangeAspect="1" noChangeArrowheads="1"/>
                      </p:cNvPicPr>
                      <p:nvPr/>
                    </p:nvPicPr>
                    <p:blipFill>
                      <a:blip r:embed="rId6"/>
                      <a:srcRect/>
                      <a:stretch>
                        <a:fillRect/>
                      </a:stretch>
                    </p:blipFill>
                    <p:spPr bwMode="auto">
                      <a:xfrm>
                        <a:off x="1447800" y="533400"/>
                        <a:ext cx="5616575" cy="658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5989638" y="4114800"/>
            <a:ext cx="3154362" cy="1187450"/>
          </a:xfrm>
          <a:prstGeom prst="rect">
            <a:avLst/>
          </a:prstGeom>
          <a:noFill/>
          <a:ln w="9525">
            <a:noFill/>
            <a:miter lim="800000"/>
            <a:headEnd/>
            <a:tailEnd/>
          </a:ln>
        </p:spPr>
        <p:txBody>
          <a:bodyPr wrap="none">
            <a:spAutoFit/>
          </a:bodyPr>
          <a:lstStyle/>
          <a:p>
            <a:r>
              <a:rPr lang="en-US">
                <a:cs typeface="Times New Roman" pitchFamily="18" charset="0"/>
              </a:rPr>
              <a:t>Source: Hourani (1954) </a:t>
            </a:r>
          </a:p>
          <a:p>
            <a:r>
              <a:rPr lang="en-US" i="1">
                <a:cs typeface="Times New Roman" pitchFamily="18" charset="0"/>
              </a:rPr>
              <a:t>Syria and Lebanon</a:t>
            </a:r>
            <a:endParaRPr lang="en-US">
              <a:cs typeface="Times New Roman" pitchFamily="18" charset="0"/>
            </a:endParaRPr>
          </a:p>
          <a:p>
            <a:r>
              <a:rPr lang="en-US"/>
              <a:t>p. 121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81025" y="304800"/>
            <a:ext cx="7772400" cy="609600"/>
          </a:xfrm>
        </p:spPr>
        <p:txBody>
          <a:bodyPr/>
          <a:lstStyle/>
          <a:p>
            <a:pPr eaLnBrk="1" hangingPunct="1"/>
            <a:r>
              <a:rPr lang="en-US" dirty="0" smtClean="0"/>
              <a:t>Syria: Population by Major Religious Groups. ~2000</a:t>
            </a:r>
          </a:p>
        </p:txBody>
      </p:sp>
      <p:graphicFrame>
        <p:nvGraphicFramePr>
          <p:cNvPr id="203834" name="Group 58"/>
          <p:cNvGraphicFramePr>
            <a:graphicFrameLocks noGrp="1"/>
          </p:cNvGraphicFramePr>
          <p:nvPr>
            <p:extLst>
              <p:ext uri="{D42A27DB-BD31-4B8C-83A1-F6EECF244321}">
                <p14:modId xmlns:p14="http://schemas.microsoft.com/office/powerpoint/2010/main" val="2853055054"/>
              </p:ext>
            </p:extLst>
          </p:nvPr>
        </p:nvGraphicFramePr>
        <p:xfrm>
          <a:off x="1524000" y="1143000"/>
          <a:ext cx="6096000" cy="3627120"/>
        </p:xfrm>
        <a:graphic>
          <a:graphicData uri="http://schemas.openxmlformats.org/drawingml/2006/table">
            <a:tbl>
              <a:tblPr/>
              <a:tblGrid>
                <a:gridCol w="2032000"/>
                <a:gridCol w="2032000"/>
                <a:gridCol w="2032000"/>
              </a:tblGrid>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Islam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15,300,000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Sunni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12,600,000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Shi’i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Alawite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Christians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1,465,000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Yazidism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Druze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93" name="Text Box 46"/>
          <p:cNvSpPr txBox="1">
            <a:spLocks noChangeArrowheads="1"/>
          </p:cNvSpPr>
          <p:nvPr/>
        </p:nvSpPr>
        <p:spPr bwMode="auto">
          <a:xfrm>
            <a:off x="212725" y="6289675"/>
            <a:ext cx="5570756" cy="461665"/>
          </a:xfrm>
          <a:prstGeom prst="rect">
            <a:avLst/>
          </a:prstGeom>
          <a:noFill/>
          <a:ln w="9525">
            <a:noFill/>
            <a:miter lim="800000"/>
            <a:headEnd/>
            <a:tailEnd/>
          </a:ln>
        </p:spPr>
        <p:txBody>
          <a:bodyPr wrap="none">
            <a:spAutoFit/>
          </a:bodyPr>
          <a:lstStyle/>
          <a:p>
            <a:r>
              <a:rPr lang="en-US" dirty="0"/>
              <a:t>Source: Encyclopedia of the </a:t>
            </a:r>
            <a:r>
              <a:rPr lang="en-US" dirty="0" smtClean="0"/>
              <a:t>Orient (online)</a:t>
            </a:r>
            <a:endParaRPr lang="en-US" dirty="0"/>
          </a:p>
        </p:txBody>
      </p:sp>
      <p:sp>
        <p:nvSpPr>
          <p:cNvPr id="45094" name="Text Box 59"/>
          <p:cNvSpPr txBox="1">
            <a:spLocks noChangeArrowheads="1"/>
          </p:cNvSpPr>
          <p:nvPr/>
        </p:nvSpPr>
        <p:spPr bwMode="auto">
          <a:xfrm>
            <a:off x="365125" y="5222875"/>
            <a:ext cx="8204200" cy="822325"/>
          </a:xfrm>
          <a:prstGeom prst="rect">
            <a:avLst/>
          </a:prstGeom>
          <a:noFill/>
          <a:ln w="9525">
            <a:noFill/>
            <a:miter lim="800000"/>
            <a:headEnd/>
            <a:tailEnd/>
          </a:ln>
        </p:spPr>
        <p:txBody>
          <a:bodyPr wrap="none">
            <a:spAutoFit/>
          </a:bodyPr>
          <a:lstStyle/>
          <a:p>
            <a:r>
              <a:rPr lang="en-US"/>
              <a:t>Source estimates that 5-15% of Syrians are Kurds, another 5-15%</a:t>
            </a:r>
          </a:p>
          <a:p>
            <a:r>
              <a:rPr lang="en-US"/>
              <a:t>are Bedouin, and 1-5% are Turks.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685800" y="0"/>
            <a:ext cx="7772400" cy="1143000"/>
          </a:xfrm>
        </p:spPr>
        <p:txBody>
          <a:bodyPr/>
          <a:lstStyle/>
          <a:p>
            <a:pPr eaLnBrk="1" hangingPunct="1"/>
            <a:r>
              <a:rPr lang="en-US" smtClean="0"/>
              <a:t>Sykes-Picot: Zones</a:t>
            </a:r>
          </a:p>
        </p:txBody>
      </p:sp>
      <p:pic>
        <p:nvPicPr>
          <p:cNvPr id="23555" name="Picture 1027" descr="sykes-picot-1916"/>
          <p:cNvPicPr>
            <a:picLocks noChangeAspect="1" noChangeArrowheads="1"/>
          </p:cNvPicPr>
          <p:nvPr/>
        </p:nvPicPr>
        <p:blipFill>
          <a:blip r:embed="rId3" cstate="print"/>
          <a:srcRect/>
          <a:stretch>
            <a:fillRect/>
          </a:stretch>
        </p:blipFill>
        <p:spPr bwMode="auto">
          <a:xfrm>
            <a:off x="381000" y="1066800"/>
            <a:ext cx="4835525" cy="6261100"/>
          </a:xfrm>
          <a:prstGeom prst="rect">
            <a:avLst/>
          </a:prstGeom>
          <a:noFill/>
          <a:ln w="9525">
            <a:noFill/>
            <a:miter lim="800000"/>
            <a:headEnd/>
            <a:tailEnd/>
          </a:ln>
        </p:spPr>
      </p:pic>
      <p:sp>
        <p:nvSpPr>
          <p:cNvPr id="2" name="TextBox 1"/>
          <p:cNvSpPr txBox="1"/>
          <p:nvPr/>
        </p:nvSpPr>
        <p:spPr>
          <a:xfrm>
            <a:off x="5638800" y="1447800"/>
            <a:ext cx="3276600" cy="4524315"/>
          </a:xfrm>
          <a:prstGeom prst="rect">
            <a:avLst/>
          </a:prstGeom>
          <a:noFill/>
        </p:spPr>
        <p:txBody>
          <a:bodyPr wrap="square" rtlCol="0">
            <a:spAutoFit/>
          </a:bodyPr>
          <a:lstStyle/>
          <a:p>
            <a:r>
              <a:rPr lang="en-US" dirty="0"/>
              <a:t>Secret accord between </a:t>
            </a:r>
          </a:p>
          <a:p>
            <a:r>
              <a:rPr lang="en-US" dirty="0"/>
              <a:t>France and Britain for </a:t>
            </a:r>
          </a:p>
          <a:p>
            <a:r>
              <a:rPr lang="en-US" dirty="0"/>
              <a:t>setting out spheres of </a:t>
            </a:r>
          </a:p>
          <a:p>
            <a:r>
              <a:rPr lang="en-US" dirty="0"/>
              <a:t>influence in the</a:t>
            </a:r>
          </a:p>
          <a:p>
            <a:r>
              <a:rPr lang="en-US" dirty="0"/>
              <a:t>ex-Ottoman Empire.</a:t>
            </a:r>
          </a:p>
          <a:p>
            <a:r>
              <a:rPr lang="en-US" dirty="0"/>
              <a:t>Frustrated goal of a pan-</a:t>
            </a:r>
          </a:p>
          <a:p>
            <a:r>
              <a:rPr lang="en-US" dirty="0"/>
              <a:t>Arab nation.</a:t>
            </a:r>
          </a:p>
          <a:p>
            <a:endParaRPr lang="en-US" dirty="0"/>
          </a:p>
          <a:p>
            <a:r>
              <a:rPr lang="en-US" dirty="0"/>
              <a:t>Was discovered by </a:t>
            </a:r>
          </a:p>
          <a:p>
            <a:r>
              <a:rPr lang="en-US" dirty="0"/>
              <a:t>Bolsheviks in Czar’s</a:t>
            </a:r>
          </a:p>
          <a:p>
            <a:r>
              <a:rPr lang="en-US" dirty="0"/>
              <a:t>archives.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228600"/>
            <a:ext cx="7772400" cy="762000"/>
          </a:xfrm>
        </p:spPr>
        <p:txBody>
          <a:bodyPr/>
          <a:lstStyle/>
          <a:p>
            <a:pPr eaLnBrk="1" hangingPunct="1"/>
            <a:r>
              <a:rPr lang="en-US" smtClean="0"/>
              <a:t>Comparisons: year is 2002</a:t>
            </a:r>
          </a:p>
        </p:txBody>
      </p:sp>
      <p:graphicFrame>
        <p:nvGraphicFramePr>
          <p:cNvPr id="5122" name="Object 3"/>
          <p:cNvGraphicFramePr>
            <a:graphicFrameLocks noChangeAspect="1"/>
          </p:cNvGraphicFramePr>
          <p:nvPr/>
        </p:nvGraphicFramePr>
        <p:xfrm>
          <a:off x="152400" y="1143000"/>
          <a:ext cx="8782050" cy="4481513"/>
        </p:xfrm>
        <a:graphic>
          <a:graphicData uri="http://schemas.openxmlformats.org/presentationml/2006/ole">
            <mc:AlternateContent xmlns:mc="http://schemas.openxmlformats.org/markup-compatibility/2006">
              <mc:Choice xmlns:v="urn:schemas-microsoft-com:vml" Requires="v">
                <p:oleObj spid="_x0000_s5174" name="Worksheet" r:id="rId5" imgW="6810516" imgH="3514547" progId="Excel.Sheet.8">
                  <p:embed/>
                </p:oleObj>
              </mc:Choice>
              <mc:Fallback>
                <p:oleObj name="Worksheet" r:id="rId5" imgW="6810516" imgH="3514547"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143000"/>
                        <a:ext cx="8782050"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33400" y="6252809"/>
            <a:ext cx="1295400" cy="338554"/>
          </a:xfrm>
          <a:prstGeom prst="rect">
            <a:avLst/>
          </a:prstGeom>
          <a:noFill/>
        </p:spPr>
        <p:txBody>
          <a:bodyPr wrap="square" rtlCol="0">
            <a:spAutoFit/>
          </a:bodyPr>
          <a:lstStyle/>
          <a:p>
            <a:r>
              <a:rPr lang="en-US" sz="1600" dirty="0" smtClean="0"/>
              <a:t>Source: WDI</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743200" y="0"/>
            <a:ext cx="3352800" cy="685800"/>
          </a:xfrm>
        </p:spPr>
        <p:txBody>
          <a:bodyPr/>
          <a:lstStyle/>
          <a:p>
            <a:pPr eaLnBrk="1" hangingPunct="1"/>
            <a:r>
              <a:rPr lang="en-US" sz="3200" smtClean="0"/>
              <a:t>Ba’th Party</a:t>
            </a:r>
          </a:p>
        </p:txBody>
      </p:sp>
      <p:sp>
        <p:nvSpPr>
          <p:cNvPr id="46083" name="Text Box 3"/>
          <p:cNvSpPr txBox="1">
            <a:spLocks noChangeArrowheads="1"/>
          </p:cNvSpPr>
          <p:nvPr/>
        </p:nvSpPr>
        <p:spPr bwMode="auto">
          <a:xfrm>
            <a:off x="0" y="990600"/>
            <a:ext cx="9874250" cy="5643563"/>
          </a:xfrm>
          <a:prstGeom prst="rect">
            <a:avLst/>
          </a:prstGeom>
          <a:noFill/>
          <a:ln w="9525">
            <a:noFill/>
            <a:miter lim="800000"/>
            <a:headEnd/>
            <a:tailEnd/>
          </a:ln>
        </p:spPr>
        <p:txBody>
          <a:bodyPr wrap="none">
            <a:spAutoFit/>
          </a:bodyPr>
          <a:lstStyle/>
          <a:p>
            <a:r>
              <a:rPr lang="en-US" sz="2800"/>
              <a:t>The Ba’th (Ba’ath, Baath—Arabic for </a:t>
            </a:r>
            <a:r>
              <a:rPr lang="en-US" sz="2800" i="1"/>
              <a:t>rebirth</a:t>
            </a:r>
            <a:r>
              <a:rPr lang="en-US" sz="2800"/>
              <a:t>) party: pan-Arabic</a:t>
            </a:r>
          </a:p>
          <a:p>
            <a:r>
              <a:rPr lang="en-US" sz="2800"/>
              <a:t>party whose origins go back to 1930s movements against French </a:t>
            </a:r>
          </a:p>
          <a:p>
            <a:r>
              <a:rPr lang="en-US" sz="2800"/>
              <a:t>and British colonialism. Nationalist, populist, socialist, secular </a:t>
            </a:r>
          </a:p>
          <a:p>
            <a:r>
              <a:rPr lang="en-US" sz="2800"/>
              <a:t>and revolutionary. Party rejected Soviet Marxism, while supporting </a:t>
            </a:r>
          </a:p>
          <a:p>
            <a:r>
              <a:rPr lang="en-US" sz="2800"/>
              <a:t>land reform, public ownership in areas such as natural resources,</a:t>
            </a:r>
          </a:p>
          <a:p>
            <a:r>
              <a:rPr lang="en-US" sz="2800"/>
              <a:t> transport, large scale industry, and financial institutions. </a:t>
            </a:r>
          </a:p>
          <a:p>
            <a:endParaRPr lang="en-US" sz="2800"/>
          </a:p>
          <a:p>
            <a:r>
              <a:rPr lang="en-US" sz="2800"/>
              <a:t>Ba’th parties were formed in the 1940s, and came to power in </a:t>
            </a:r>
          </a:p>
          <a:p>
            <a:r>
              <a:rPr lang="en-US" sz="2800"/>
              <a:t>military coups in Syria and Iraq, both in 1963, where after </a:t>
            </a:r>
          </a:p>
          <a:p>
            <a:r>
              <a:rPr lang="en-US" sz="2800"/>
              <a:t>internal fighting, they were dominated by Hafez al-Assad and </a:t>
            </a:r>
          </a:p>
          <a:p>
            <a:r>
              <a:rPr lang="en-US" sz="2800"/>
              <a:t>Saddam Hussein, respectively.</a:t>
            </a:r>
          </a:p>
          <a:p>
            <a:r>
              <a:rPr lang="en-US" sz="2800"/>
              <a:t>The Ba’th movement has also had influence in Lebanon, Yemen,</a:t>
            </a:r>
          </a:p>
          <a:p>
            <a:r>
              <a:rPr lang="en-US" sz="2800"/>
              <a:t>Jordan, and Palestinian territories.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0"/>
            <a:ext cx="5638800" cy="609600"/>
          </a:xfrm>
        </p:spPr>
        <p:txBody>
          <a:bodyPr/>
          <a:lstStyle/>
          <a:p>
            <a:pPr eaLnBrk="1" hangingPunct="1"/>
            <a:r>
              <a:rPr lang="en-US" smtClean="0"/>
              <a:t>Early Leaders of Ba’th Movement</a:t>
            </a:r>
          </a:p>
        </p:txBody>
      </p:sp>
      <p:pic>
        <p:nvPicPr>
          <p:cNvPr id="47107" name="Picture 3" descr="aflaq"/>
          <p:cNvPicPr>
            <a:picLocks noChangeAspect="1" noChangeArrowheads="1"/>
          </p:cNvPicPr>
          <p:nvPr/>
        </p:nvPicPr>
        <p:blipFill>
          <a:blip r:embed="rId3" cstate="print"/>
          <a:srcRect/>
          <a:stretch>
            <a:fillRect/>
          </a:stretch>
        </p:blipFill>
        <p:spPr bwMode="auto">
          <a:xfrm>
            <a:off x="457200" y="762000"/>
            <a:ext cx="2135188" cy="2667000"/>
          </a:xfrm>
          <a:prstGeom prst="rect">
            <a:avLst/>
          </a:prstGeom>
          <a:noFill/>
          <a:ln w="9525">
            <a:noFill/>
            <a:miter lim="800000"/>
            <a:headEnd/>
            <a:tailEnd/>
          </a:ln>
        </p:spPr>
      </p:pic>
      <p:sp>
        <p:nvSpPr>
          <p:cNvPr id="47108" name="Text Box 4"/>
          <p:cNvSpPr txBox="1">
            <a:spLocks noChangeArrowheads="1"/>
          </p:cNvSpPr>
          <p:nvPr/>
        </p:nvSpPr>
        <p:spPr bwMode="auto">
          <a:xfrm>
            <a:off x="2743200" y="736600"/>
            <a:ext cx="6405563" cy="3013075"/>
          </a:xfrm>
          <a:prstGeom prst="rect">
            <a:avLst/>
          </a:prstGeom>
          <a:noFill/>
          <a:ln w="9525">
            <a:noFill/>
            <a:miter lim="800000"/>
            <a:headEnd/>
            <a:tailEnd/>
          </a:ln>
        </p:spPr>
        <p:txBody>
          <a:bodyPr wrap="none">
            <a:spAutoFit/>
          </a:bodyPr>
          <a:lstStyle/>
          <a:p>
            <a:r>
              <a:rPr lang="en-US" u="sng"/>
              <a:t>Michel Aflaq</a:t>
            </a:r>
            <a:r>
              <a:rPr lang="en-US"/>
              <a:t>: 1910-1989</a:t>
            </a:r>
          </a:p>
          <a:p>
            <a:r>
              <a:rPr lang="en-US"/>
              <a:t>Born in Damascus to a middle class, Greek</a:t>
            </a:r>
          </a:p>
          <a:p>
            <a:r>
              <a:rPr lang="en-US"/>
              <a:t>Orthodox family. Educated at Sorbonne in Paris. </a:t>
            </a:r>
          </a:p>
          <a:p>
            <a:r>
              <a:rPr lang="en-US"/>
              <a:t>Was a school teacher, and briefly Minister of </a:t>
            </a:r>
          </a:p>
          <a:p>
            <a:r>
              <a:rPr lang="en-US"/>
              <a:t>Education. Supported union between Syria and </a:t>
            </a:r>
          </a:p>
          <a:p>
            <a:r>
              <a:rPr lang="en-US"/>
              <a:t>Egypt in 1958. Was forced to flee Syria, going to </a:t>
            </a:r>
          </a:p>
          <a:p>
            <a:r>
              <a:rPr lang="en-US"/>
              <a:t>Iraq, where he eventually received a token position</a:t>
            </a:r>
          </a:p>
          <a:p>
            <a:r>
              <a:rPr lang="en-US"/>
              <a:t> from Saddam Hussein</a:t>
            </a:r>
          </a:p>
        </p:txBody>
      </p:sp>
      <p:sp>
        <p:nvSpPr>
          <p:cNvPr id="47109" name="Text Box 6"/>
          <p:cNvSpPr txBox="1">
            <a:spLocks noChangeArrowheads="1"/>
          </p:cNvSpPr>
          <p:nvPr/>
        </p:nvSpPr>
        <p:spPr bwMode="auto">
          <a:xfrm>
            <a:off x="0" y="3886200"/>
            <a:ext cx="8801064" cy="2739211"/>
          </a:xfrm>
          <a:prstGeom prst="rect">
            <a:avLst/>
          </a:prstGeom>
          <a:noFill/>
          <a:ln w="9525">
            <a:noFill/>
            <a:miter lim="800000"/>
            <a:headEnd/>
            <a:tailEnd/>
          </a:ln>
        </p:spPr>
        <p:txBody>
          <a:bodyPr wrap="none">
            <a:spAutoFit/>
          </a:bodyPr>
          <a:lstStyle/>
          <a:p>
            <a:r>
              <a:rPr lang="en-US" u="sng" dirty="0" err="1">
                <a:cs typeface="Times New Roman" pitchFamily="18" charset="0"/>
              </a:rPr>
              <a:t>Salah</a:t>
            </a:r>
            <a:r>
              <a:rPr lang="en-US" u="sng" dirty="0">
                <a:cs typeface="Times New Roman" pitchFamily="18" charset="0"/>
              </a:rPr>
              <a:t> Al Din </a:t>
            </a:r>
            <a:r>
              <a:rPr lang="en-US" u="sng" dirty="0" err="1">
                <a:cs typeface="Times New Roman" pitchFamily="18" charset="0"/>
              </a:rPr>
              <a:t>Bitar</a:t>
            </a:r>
            <a:r>
              <a:rPr lang="en-US" dirty="0">
                <a:cs typeface="Times New Roman" pitchFamily="18" charset="0"/>
              </a:rPr>
              <a:t> (1912-1980) Born in Damascus into a </a:t>
            </a:r>
          </a:p>
          <a:p>
            <a:r>
              <a:rPr lang="en-US" dirty="0">
                <a:cs typeface="Times New Roman" pitchFamily="18" charset="0"/>
              </a:rPr>
              <a:t>prominent family. Educated at the Sorbonne. Collaborated with </a:t>
            </a:r>
          </a:p>
          <a:p>
            <a:r>
              <a:rPr lang="en-US" dirty="0">
                <a:cs typeface="Times New Roman" pitchFamily="18" charset="0"/>
              </a:rPr>
              <a:t>Michel </a:t>
            </a:r>
            <a:r>
              <a:rPr lang="en-US" dirty="0" err="1">
                <a:cs typeface="Times New Roman" pitchFamily="18" charset="0"/>
              </a:rPr>
              <a:t>Aflaq</a:t>
            </a:r>
            <a:r>
              <a:rPr lang="en-US" dirty="0">
                <a:cs typeface="Times New Roman" pitchFamily="18" charset="0"/>
              </a:rPr>
              <a:t> in forming </a:t>
            </a:r>
            <a:r>
              <a:rPr lang="en-US" dirty="0" err="1">
                <a:cs typeface="Times New Roman" pitchFamily="18" charset="0"/>
              </a:rPr>
              <a:t>Ba’th</a:t>
            </a:r>
            <a:r>
              <a:rPr lang="en-US" dirty="0">
                <a:cs typeface="Times New Roman" pitchFamily="18" charset="0"/>
              </a:rPr>
              <a:t> Party. Became a member of </a:t>
            </a:r>
          </a:p>
          <a:p>
            <a:r>
              <a:rPr lang="en-US" dirty="0">
                <a:cs typeface="Times New Roman" pitchFamily="18" charset="0"/>
              </a:rPr>
              <a:t>parliament in 1954, and the first </a:t>
            </a:r>
            <a:r>
              <a:rPr lang="en-US" dirty="0" err="1">
                <a:cs typeface="Times New Roman" pitchFamily="18" charset="0"/>
              </a:rPr>
              <a:t>Ba’thist</a:t>
            </a:r>
            <a:r>
              <a:rPr lang="en-US" dirty="0">
                <a:cs typeface="Times New Roman" pitchFamily="18" charset="0"/>
              </a:rPr>
              <a:t> Prime Minister in </a:t>
            </a:r>
          </a:p>
          <a:p>
            <a:r>
              <a:rPr lang="en-US" dirty="0">
                <a:cs typeface="Times New Roman" pitchFamily="18" charset="0"/>
              </a:rPr>
              <a:t>1963. Forced into exile in 1966, eventually to Paris, from where </a:t>
            </a:r>
          </a:p>
          <a:p>
            <a:r>
              <a:rPr lang="en-US">
                <a:cs typeface="Times New Roman" pitchFamily="18" charset="0"/>
              </a:rPr>
              <a:t>he </a:t>
            </a:r>
            <a:r>
              <a:rPr lang="en-US" smtClean="0">
                <a:cs typeface="Times New Roman" pitchFamily="18" charset="0"/>
              </a:rPr>
              <a:t>published </a:t>
            </a:r>
            <a:r>
              <a:rPr lang="en-US">
                <a:cs typeface="Times New Roman" pitchFamily="18" charset="0"/>
              </a:rPr>
              <a:t>material strongly critical of the Syrian government. </a:t>
            </a:r>
            <a:r>
              <a:rPr lang="en-US" dirty="0">
                <a:cs typeface="Times New Roman" pitchFamily="18" charset="0"/>
              </a:rPr>
              <a:t>Was </a:t>
            </a:r>
          </a:p>
          <a:p>
            <a:r>
              <a:rPr lang="en-US" dirty="0">
                <a:cs typeface="Times New Roman" pitchFamily="18" charset="0"/>
              </a:rPr>
              <a:t>assassinated in Paris in 1980, presumably by the Syrian Government</a:t>
            </a:r>
            <a:r>
              <a:rPr lang="en-US" sz="2800" dirty="0">
                <a:cs typeface="Times New Roman" pitchFamily="18" charset="0"/>
              </a:rPr>
              <a:t> </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76800" y="0"/>
            <a:ext cx="2590800" cy="762000"/>
          </a:xfrm>
        </p:spPr>
        <p:txBody>
          <a:bodyPr/>
          <a:lstStyle/>
          <a:p>
            <a:pPr eaLnBrk="1" hangingPunct="1"/>
            <a:r>
              <a:rPr lang="en-US" smtClean="0"/>
              <a:t>Hafez Al-Assad</a:t>
            </a:r>
          </a:p>
        </p:txBody>
      </p:sp>
      <p:pic>
        <p:nvPicPr>
          <p:cNvPr id="48131" name="Picture 3" descr="Hafez_al_Assad"/>
          <p:cNvPicPr>
            <a:picLocks noChangeAspect="1" noChangeArrowheads="1"/>
          </p:cNvPicPr>
          <p:nvPr/>
        </p:nvPicPr>
        <p:blipFill>
          <a:blip r:embed="rId3" cstate="print"/>
          <a:srcRect/>
          <a:stretch>
            <a:fillRect/>
          </a:stretch>
        </p:blipFill>
        <p:spPr bwMode="auto">
          <a:xfrm>
            <a:off x="0" y="533400"/>
            <a:ext cx="4103688" cy="5770563"/>
          </a:xfrm>
          <a:prstGeom prst="rect">
            <a:avLst/>
          </a:prstGeom>
          <a:noFill/>
          <a:ln w="9525">
            <a:noFill/>
            <a:miter lim="800000"/>
            <a:headEnd/>
            <a:tailEnd/>
          </a:ln>
        </p:spPr>
      </p:pic>
      <p:sp>
        <p:nvSpPr>
          <p:cNvPr id="48132" name="Text Box 4"/>
          <p:cNvSpPr txBox="1">
            <a:spLocks noChangeArrowheads="1"/>
          </p:cNvSpPr>
          <p:nvPr/>
        </p:nvSpPr>
        <p:spPr bwMode="auto">
          <a:xfrm>
            <a:off x="4233863" y="1143000"/>
            <a:ext cx="4910137" cy="5568950"/>
          </a:xfrm>
          <a:prstGeom prst="rect">
            <a:avLst/>
          </a:prstGeom>
          <a:noFill/>
          <a:ln w="9525">
            <a:noFill/>
            <a:miter lim="800000"/>
            <a:headEnd/>
            <a:tailEnd/>
          </a:ln>
        </p:spPr>
        <p:txBody>
          <a:bodyPr wrap="none">
            <a:spAutoFit/>
          </a:bodyPr>
          <a:lstStyle/>
          <a:p>
            <a:r>
              <a:rPr lang="en-US"/>
              <a:t>1930-2000. Born in a small village to</a:t>
            </a:r>
          </a:p>
          <a:p>
            <a:r>
              <a:rPr lang="en-US"/>
              <a:t>  a respected, if not wealthy family.</a:t>
            </a:r>
          </a:p>
          <a:p>
            <a:endParaRPr lang="en-US"/>
          </a:p>
          <a:p>
            <a:r>
              <a:rPr lang="en-US"/>
              <a:t>President 1971-2000</a:t>
            </a:r>
          </a:p>
          <a:p>
            <a:r>
              <a:rPr lang="en-US"/>
              <a:t>At 16 joined  the Ba’th party. Studied</a:t>
            </a:r>
          </a:p>
          <a:p>
            <a:r>
              <a:rPr lang="en-US"/>
              <a:t>at a military academy. A member of </a:t>
            </a:r>
          </a:p>
          <a:p>
            <a:r>
              <a:rPr lang="en-US"/>
              <a:t>the Alawites, a small Shiite group, in a</a:t>
            </a:r>
          </a:p>
          <a:p>
            <a:r>
              <a:rPr lang="en-US"/>
              <a:t>predominantly Sunni country,</a:t>
            </a:r>
          </a:p>
          <a:p>
            <a:r>
              <a:rPr lang="en-US"/>
              <a:t>he had few natural allies. Participated</a:t>
            </a:r>
          </a:p>
          <a:p>
            <a:r>
              <a:rPr lang="en-US"/>
              <a:t>In a coup in 1963, slowly consolidated</a:t>
            </a:r>
          </a:p>
          <a:p>
            <a:r>
              <a:rPr lang="en-US"/>
              <a:t>power. He backed away from a pro-</a:t>
            </a:r>
          </a:p>
          <a:p>
            <a:r>
              <a:rPr lang="en-US"/>
              <a:t>Soviet stance late in his career. Did </a:t>
            </a:r>
          </a:p>
          <a:p>
            <a:r>
              <a:rPr lang="en-US"/>
              <a:t>not have a good relationship with </a:t>
            </a:r>
          </a:p>
          <a:p>
            <a:r>
              <a:rPr lang="en-US"/>
              <a:t>Iraq or Jordan. Lost Golan Heights. </a:t>
            </a:r>
          </a:p>
          <a:p>
            <a:r>
              <a:rPr lang="en-US"/>
              <a:t>Passed power to his son.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410200" y="0"/>
            <a:ext cx="2590800" cy="762000"/>
          </a:xfrm>
        </p:spPr>
        <p:txBody>
          <a:bodyPr/>
          <a:lstStyle/>
          <a:p>
            <a:pPr eaLnBrk="1" hangingPunct="1"/>
            <a:r>
              <a:rPr lang="en-US" smtClean="0"/>
              <a:t>Bashar Al Assad</a:t>
            </a:r>
          </a:p>
        </p:txBody>
      </p:sp>
      <p:pic>
        <p:nvPicPr>
          <p:cNvPr id="49155" name="Picture 3" descr="Assad2"/>
          <p:cNvPicPr>
            <a:picLocks noChangeAspect="1" noChangeArrowheads="1"/>
          </p:cNvPicPr>
          <p:nvPr/>
        </p:nvPicPr>
        <p:blipFill>
          <a:blip r:embed="rId3" cstate="print"/>
          <a:srcRect/>
          <a:stretch>
            <a:fillRect/>
          </a:stretch>
        </p:blipFill>
        <p:spPr bwMode="auto">
          <a:xfrm>
            <a:off x="0" y="381000"/>
            <a:ext cx="4103688" cy="5657850"/>
          </a:xfrm>
          <a:prstGeom prst="rect">
            <a:avLst/>
          </a:prstGeom>
          <a:noFill/>
          <a:ln w="9525">
            <a:noFill/>
            <a:miter lim="800000"/>
            <a:headEnd/>
            <a:tailEnd/>
          </a:ln>
        </p:spPr>
      </p:pic>
      <p:sp>
        <p:nvSpPr>
          <p:cNvPr id="49156" name="Text Box 4"/>
          <p:cNvSpPr txBox="1">
            <a:spLocks noChangeArrowheads="1"/>
          </p:cNvSpPr>
          <p:nvPr/>
        </p:nvSpPr>
        <p:spPr bwMode="auto">
          <a:xfrm>
            <a:off x="4191000" y="838200"/>
            <a:ext cx="5197475" cy="5568950"/>
          </a:xfrm>
          <a:prstGeom prst="rect">
            <a:avLst/>
          </a:prstGeom>
          <a:noFill/>
          <a:ln w="9525">
            <a:noFill/>
            <a:miter lim="800000"/>
            <a:headEnd/>
            <a:tailEnd/>
          </a:ln>
        </p:spPr>
        <p:txBody>
          <a:bodyPr wrap="none">
            <a:spAutoFit/>
          </a:bodyPr>
          <a:lstStyle/>
          <a:p>
            <a:r>
              <a:rPr lang="en-US"/>
              <a:t>Born 1965</a:t>
            </a:r>
          </a:p>
          <a:p>
            <a:r>
              <a:rPr lang="en-US"/>
              <a:t>President 2000-</a:t>
            </a:r>
          </a:p>
          <a:p>
            <a:endParaRPr lang="en-US"/>
          </a:p>
          <a:p>
            <a:r>
              <a:rPr lang="en-US"/>
              <a:t>Studied ophthalmology in UK.</a:t>
            </a:r>
          </a:p>
          <a:p>
            <a:r>
              <a:rPr lang="en-US"/>
              <a:t>Returned to Syria in 1994 upon the</a:t>
            </a:r>
          </a:p>
          <a:p>
            <a:r>
              <a:rPr lang="en-US"/>
              <a:t>death of his brother, who was to be </a:t>
            </a:r>
          </a:p>
          <a:p>
            <a:r>
              <a:rPr lang="en-US"/>
              <a:t>king, but died in an accident. Married</a:t>
            </a:r>
          </a:p>
          <a:p>
            <a:r>
              <a:rPr lang="en-US"/>
              <a:t>Asm’al Akhras, daughter of a prominent</a:t>
            </a:r>
          </a:p>
          <a:p>
            <a:r>
              <a:rPr lang="en-US"/>
              <a:t>Syrian physician, who was raised in</a:t>
            </a:r>
          </a:p>
          <a:p>
            <a:r>
              <a:rPr lang="en-US"/>
              <a:t>England. </a:t>
            </a:r>
          </a:p>
          <a:p>
            <a:r>
              <a:rPr lang="en-US"/>
              <a:t>Some observers feel Bashar Al-Assad </a:t>
            </a:r>
          </a:p>
          <a:p>
            <a:r>
              <a:rPr lang="en-US"/>
              <a:t>does not have the appropriate personality</a:t>
            </a:r>
          </a:p>
          <a:p>
            <a:r>
              <a:rPr lang="en-US"/>
              <a:t> to rule.</a:t>
            </a:r>
          </a:p>
          <a:p>
            <a:r>
              <a:rPr lang="en-US"/>
              <a:t>Was a commander in the Syrian</a:t>
            </a:r>
          </a:p>
          <a:p>
            <a:r>
              <a:rPr lang="en-US"/>
              <a:t>Army before the death of his father.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err="1" smtClean="0"/>
              <a:t>Asma</a:t>
            </a:r>
            <a:r>
              <a:rPr lang="en-US" b="1" dirty="0" smtClean="0"/>
              <a:t> al-Assad: A Rose in the Desert</a:t>
            </a:r>
            <a:r>
              <a:rPr lang="en-US" sz="3200" b="1" dirty="0" smtClean="0"/>
              <a:t> </a:t>
            </a:r>
            <a:r>
              <a:rPr lang="en-US" sz="2000" i="1" dirty="0" smtClean="0"/>
              <a:t>Vogue</a:t>
            </a:r>
            <a:r>
              <a:rPr lang="en-US" sz="2000" dirty="0" smtClean="0"/>
              <a:t> Magazine. March, 2011.</a:t>
            </a:r>
            <a:endParaRPr lang="en-US" sz="2000" dirty="0"/>
          </a:p>
        </p:txBody>
      </p:sp>
      <p:pic>
        <p:nvPicPr>
          <p:cNvPr id="1026" name="Picture 2"/>
          <p:cNvPicPr>
            <a:picLocks noChangeAspect="1" noChangeArrowheads="1"/>
          </p:cNvPicPr>
          <p:nvPr/>
        </p:nvPicPr>
        <p:blipFill>
          <a:blip r:embed="rId3"/>
          <a:srcRect/>
          <a:stretch>
            <a:fillRect/>
          </a:stretch>
        </p:blipFill>
        <p:spPr bwMode="auto">
          <a:xfrm>
            <a:off x="0" y="1219200"/>
            <a:ext cx="4762500" cy="3381375"/>
          </a:xfrm>
          <a:prstGeom prst="rect">
            <a:avLst/>
          </a:prstGeom>
          <a:noFill/>
          <a:ln w="9525">
            <a:noFill/>
            <a:miter lim="800000"/>
            <a:headEnd/>
            <a:tailEnd/>
          </a:ln>
          <a:effectLst/>
        </p:spPr>
      </p:pic>
      <p:sp>
        <p:nvSpPr>
          <p:cNvPr id="4" name="TextBox 3"/>
          <p:cNvSpPr txBox="1"/>
          <p:nvPr/>
        </p:nvSpPr>
        <p:spPr>
          <a:xfrm>
            <a:off x="4876800" y="914400"/>
            <a:ext cx="4267200" cy="4093428"/>
          </a:xfrm>
          <a:prstGeom prst="rect">
            <a:avLst/>
          </a:prstGeom>
          <a:noFill/>
        </p:spPr>
        <p:txBody>
          <a:bodyPr wrap="square" rtlCol="0">
            <a:spAutoFit/>
          </a:bodyPr>
          <a:lstStyle/>
          <a:p>
            <a:r>
              <a:rPr lang="en-US" sz="2000" dirty="0" smtClean="0"/>
              <a:t>Born 1975 in London. Her father is a doctor and her mother a diplomat.  Spoke Arabic at home, and is also fluent in English. Worked  as an investment banker, until marrying </a:t>
            </a:r>
            <a:r>
              <a:rPr lang="en-US" sz="2000" dirty="0" err="1" smtClean="0"/>
              <a:t>Bashar</a:t>
            </a:r>
            <a:r>
              <a:rPr lang="en-US" sz="2000" dirty="0" smtClean="0"/>
              <a:t> in 2000.</a:t>
            </a:r>
          </a:p>
          <a:p>
            <a:endParaRPr lang="en-US" sz="2000" dirty="0" smtClean="0"/>
          </a:p>
          <a:p>
            <a:r>
              <a:rPr lang="en-US" sz="2000" dirty="0" smtClean="0"/>
              <a:t>Has kept a rather low profile since the outbreak of Syria’s civil war, limiting herself to meeting war victims.</a:t>
            </a:r>
          </a:p>
          <a:p>
            <a:endParaRPr lang="en-US" sz="2000" dirty="0"/>
          </a:p>
          <a:p>
            <a:r>
              <a:rPr lang="en-US" sz="2000" i="1" dirty="0" smtClean="0"/>
              <a:t>Vogue</a:t>
            </a:r>
            <a:r>
              <a:rPr lang="en-US" sz="2000" dirty="0" smtClean="0"/>
              <a:t> magazine has since withdrawn this article.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783"/>
            <a:ext cx="7772400" cy="762000"/>
          </a:xfrm>
        </p:spPr>
        <p:txBody>
          <a:bodyPr/>
          <a:lstStyle/>
          <a:p>
            <a:r>
              <a:rPr lang="en-US" dirty="0" smtClean="0"/>
              <a:t>The Current Armed Violence in Syria</a:t>
            </a:r>
            <a:endParaRPr lang="en-US" dirty="0"/>
          </a:p>
        </p:txBody>
      </p:sp>
      <p:sp>
        <p:nvSpPr>
          <p:cNvPr id="3" name="TextBox 2"/>
          <p:cNvSpPr txBox="1"/>
          <p:nvPr/>
        </p:nvSpPr>
        <p:spPr>
          <a:xfrm>
            <a:off x="0" y="917912"/>
            <a:ext cx="9098280" cy="5940088"/>
          </a:xfrm>
          <a:prstGeom prst="rect">
            <a:avLst/>
          </a:prstGeom>
          <a:noFill/>
        </p:spPr>
        <p:txBody>
          <a:bodyPr wrap="square" rtlCol="0">
            <a:spAutoFit/>
          </a:bodyPr>
          <a:lstStyle/>
          <a:p>
            <a:r>
              <a:rPr lang="en-US" sz="2000" dirty="0" smtClean="0"/>
              <a:t>Spin-off from 2011 uprisings in Tunisia, Egypt, Yemen, Libya, became violent slowly.</a:t>
            </a:r>
          </a:p>
          <a:p>
            <a:endParaRPr lang="en-US" sz="2000" dirty="0"/>
          </a:p>
          <a:p>
            <a:r>
              <a:rPr lang="en-US" sz="2000" dirty="0" smtClean="0"/>
              <a:t>Has led to over 100,000 deaths; UN claims 9,000,000 displaced, 2 m foreign refugees.</a:t>
            </a:r>
          </a:p>
          <a:p>
            <a:endParaRPr lang="en-US" sz="2000" dirty="0" smtClean="0"/>
          </a:p>
          <a:p>
            <a:r>
              <a:rPr lang="en-US" sz="2000" dirty="0" smtClean="0"/>
              <a:t>Economy’s decline may be over 40%. </a:t>
            </a:r>
          </a:p>
          <a:p>
            <a:endParaRPr lang="en-US" sz="2000" dirty="0" smtClean="0"/>
          </a:p>
          <a:p>
            <a:r>
              <a:rPr lang="en-US" sz="2000" dirty="0" smtClean="0"/>
              <a:t>Fighting over specific towns; Damascus remains pro-government. Some chemical </a:t>
            </a:r>
          </a:p>
          <a:p>
            <a:r>
              <a:rPr lang="en-US" sz="2000" dirty="0"/>
              <a:t> </a:t>
            </a:r>
            <a:r>
              <a:rPr lang="en-US" sz="2000" dirty="0" smtClean="0"/>
              <a:t> weapons have been used. </a:t>
            </a:r>
          </a:p>
          <a:p>
            <a:endParaRPr lang="en-US" sz="2000" dirty="0" smtClean="0"/>
          </a:p>
          <a:p>
            <a:r>
              <a:rPr lang="en-US" sz="2000" dirty="0" smtClean="0"/>
              <a:t>The opposition is an anti-Assad movement, and it can be seen as anti–</a:t>
            </a:r>
            <a:r>
              <a:rPr lang="en-US" sz="2000" dirty="0" err="1" smtClean="0"/>
              <a:t>Alawite</a:t>
            </a:r>
            <a:r>
              <a:rPr lang="en-US" sz="2000" dirty="0" smtClean="0"/>
              <a:t>. Many prominent Christians support the government, as do Iran</a:t>
            </a:r>
            <a:r>
              <a:rPr lang="en-US" sz="2000" dirty="0"/>
              <a:t>, </a:t>
            </a:r>
            <a:r>
              <a:rPr lang="en-US" sz="2000" dirty="0" err="1"/>
              <a:t>Hizbullah</a:t>
            </a:r>
            <a:r>
              <a:rPr lang="en-US" sz="2000" dirty="0"/>
              <a:t>, and </a:t>
            </a:r>
            <a:r>
              <a:rPr lang="en-US" sz="2000" dirty="0" smtClean="0"/>
              <a:t>Iraq(?), </a:t>
            </a:r>
            <a:r>
              <a:rPr lang="en-US" sz="2000" dirty="0" err="1" smtClean="0"/>
              <a:t>assertedly</a:t>
            </a:r>
            <a:r>
              <a:rPr lang="en-US" sz="2000" dirty="0" smtClean="0"/>
              <a:t> because </a:t>
            </a:r>
            <a:r>
              <a:rPr lang="en-US" sz="2000" dirty="0" err="1" smtClean="0"/>
              <a:t>Alawites</a:t>
            </a:r>
            <a:r>
              <a:rPr lang="en-US" sz="2000" dirty="0" smtClean="0"/>
              <a:t> are closer to Shi’ites. Rebels looked stronger six months ago.</a:t>
            </a:r>
            <a:endParaRPr lang="en-US" sz="2000" dirty="0"/>
          </a:p>
          <a:p>
            <a:endParaRPr lang="en-US" sz="2000" dirty="0"/>
          </a:p>
          <a:p>
            <a:r>
              <a:rPr lang="en-US" sz="2000" dirty="0" smtClean="0"/>
              <a:t>International Peace talks this week in Geneva. Pushed by Kerry (US), </a:t>
            </a:r>
            <a:r>
              <a:rPr lang="en-US" sz="2000" dirty="0" err="1" smtClean="0"/>
              <a:t>Lavrov</a:t>
            </a:r>
            <a:r>
              <a:rPr lang="en-US" sz="2000" dirty="0" smtClean="0"/>
              <a:t> (RU),</a:t>
            </a:r>
          </a:p>
          <a:p>
            <a:r>
              <a:rPr lang="en-US" sz="2000" dirty="0"/>
              <a:t> </a:t>
            </a:r>
            <a:r>
              <a:rPr lang="en-US" sz="2000" dirty="0" smtClean="0"/>
              <a:t> </a:t>
            </a:r>
            <a:r>
              <a:rPr lang="en-US" sz="2000" dirty="0" err="1" smtClean="0"/>
              <a:t>Davutoglu</a:t>
            </a:r>
            <a:r>
              <a:rPr lang="en-US" sz="2000" dirty="0" smtClean="0"/>
              <a:t> (Turkey), UN.  Apparently will have participation of al-Assad’s gov’t, </a:t>
            </a:r>
          </a:p>
          <a:p>
            <a:r>
              <a:rPr lang="en-US" sz="2000" dirty="0"/>
              <a:t> </a:t>
            </a:r>
            <a:r>
              <a:rPr lang="en-US" sz="2000" dirty="0" smtClean="0"/>
              <a:t> many members of the opposition National Coalition, even as others resign, while a</a:t>
            </a:r>
          </a:p>
          <a:p>
            <a:r>
              <a:rPr lang="en-US" sz="2000" dirty="0"/>
              <a:t> </a:t>
            </a:r>
            <a:r>
              <a:rPr lang="en-US" sz="2000" dirty="0" smtClean="0"/>
              <a:t> separate war is developing among National Coalition groups and more radical </a:t>
            </a:r>
          </a:p>
          <a:p>
            <a:r>
              <a:rPr lang="en-US" sz="2000" dirty="0"/>
              <a:t> </a:t>
            </a:r>
            <a:r>
              <a:rPr lang="en-US" sz="2000" dirty="0" smtClean="0"/>
              <a:t> factions (ISIS, JAN) who many see as being non-Syrians with foreign funding.</a:t>
            </a:r>
          </a:p>
        </p:txBody>
      </p:sp>
    </p:spTree>
    <p:extLst>
      <p:ext uri="{BB962C8B-B14F-4D97-AF65-F5344CB8AC3E}">
        <p14:creationId xmlns:p14="http://schemas.microsoft.com/office/powerpoint/2010/main" val="3393600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1143000"/>
          </a:xfrm>
        </p:spPr>
        <p:txBody>
          <a:bodyPr/>
          <a:lstStyle/>
          <a:p>
            <a:r>
              <a:rPr lang="en-US" sz="3200" b="1" dirty="0"/>
              <a:t>842,000 Syrian refugees in Lebanon (pop.: 4.4 </a:t>
            </a:r>
            <a:r>
              <a:rPr lang="en-US" sz="3200" b="1" dirty="0" err="1"/>
              <a:t>mn</a:t>
            </a:r>
            <a:r>
              <a:rPr lang="en-US" sz="3200" b="1" dirty="0"/>
              <a:t>) as UN Calls for $6 </a:t>
            </a:r>
            <a:r>
              <a:rPr lang="en-US" sz="3200" b="1" dirty="0" err="1"/>
              <a:t>bn</a:t>
            </a:r>
            <a:r>
              <a:rPr lang="en-US" sz="3200" b="1" dirty="0"/>
              <a:t> </a:t>
            </a:r>
            <a:r>
              <a:rPr lang="en-US" sz="3200" b="1" dirty="0" smtClean="0"/>
              <a:t>Aid                                </a:t>
            </a:r>
            <a:endParaRPr lang="en-US" dirty="0"/>
          </a:p>
        </p:txBody>
      </p:sp>
      <p:sp>
        <p:nvSpPr>
          <p:cNvPr id="4" name="TextBox 3"/>
          <p:cNvSpPr txBox="1"/>
          <p:nvPr/>
        </p:nvSpPr>
        <p:spPr>
          <a:xfrm>
            <a:off x="4175760" y="1143000"/>
            <a:ext cx="4800600" cy="3170099"/>
          </a:xfrm>
          <a:prstGeom prst="rect">
            <a:avLst/>
          </a:prstGeom>
          <a:noFill/>
        </p:spPr>
        <p:txBody>
          <a:bodyPr wrap="square" rtlCol="0">
            <a:spAutoFit/>
          </a:bodyPr>
          <a:lstStyle/>
          <a:p>
            <a:r>
              <a:rPr lang="en-US" sz="2000" dirty="0" smtClean="0"/>
              <a:t>Syrian </a:t>
            </a:r>
            <a:r>
              <a:rPr lang="en-US" sz="2000" dirty="0"/>
              <a:t>families queue in the snow to be registered by the United Nations High Commissioner for Refugees (UNHCR) on December 15, 2013 in the </a:t>
            </a:r>
            <a:r>
              <a:rPr lang="en-US" sz="2000" dirty="0" err="1"/>
              <a:t>Arsal</a:t>
            </a:r>
            <a:r>
              <a:rPr lang="en-US" sz="2000" dirty="0"/>
              <a:t> refugee camp in the Lebanese </a:t>
            </a:r>
            <a:r>
              <a:rPr lang="en-US" sz="2000" dirty="0" err="1"/>
              <a:t>Bekaa</a:t>
            </a:r>
            <a:r>
              <a:rPr lang="en-US" sz="2000" dirty="0"/>
              <a:t> </a:t>
            </a:r>
            <a:r>
              <a:rPr lang="en-US" sz="2000" dirty="0" smtClean="0"/>
              <a:t>valley. One </a:t>
            </a:r>
            <a:r>
              <a:rPr lang="en-US" sz="2000" dirty="0"/>
              <a:t>of five people living in </a:t>
            </a:r>
            <a:r>
              <a:rPr lang="en-US" sz="2000" dirty="0">
                <a:hlinkClick r:id="rId2" tooltip="Snow, rain lash Syria refugees in Lebanon (AutoLink by Repost.Us)"/>
              </a:rPr>
              <a:t>Lebanon</a:t>
            </a:r>
            <a:r>
              <a:rPr lang="en-US" sz="2000" dirty="0"/>
              <a:t> are refugees who have fled the conflict in </a:t>
            </a:r>
            <a:r>
              <a:rPr lang="en-US" sz="2000" dirty="0" err="1"/>
              <a:t>neighbouring</a:t>
            </a:r>
            <a:r>
              <a:rPr lang="en-US" sz="2000" dirty="0"/>
              <a:t> Syria, the United Nations High Commissioner for Refugees said Monday</a:t>
            </a:r>
            <a:r>
              <a:rPr lang="en-US" dirty="0" smtClean="0"/>
              <a:t>.</a:t>
            </a:r>
            <a:endParaRPr lang="en-US" dirty="0"/>
          </a:p>
        </p:txBody>
      </p:sp>
      <p:pic>
        <p:nvPicPr>
          <p:cNvPr id="1026" name="Picture 2" descr="Syrian families queue in the snow to be registered by the United Nations High Commissioner for Refugees (UNHCR) on December 15, 2013 in the Arsal refugee camp in the Lebanese Bekaa val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71600"/>
            <a:ext cx="3883025" cy="2533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4191000"/>
            <a:ext cx="8976360" cy="2246769"/>
          </a:xfrm>
          <a:prstGeom prst="rect">
            <a:avLst/>
          </a:prstGeom>
          <a:noFill/>
        </p:spPr>
        <p:txBody>
          <a:bodyPr wrap="square" rtlCol="0">
            <a:spAutoFit/>
          </a:bodyPr>
          <a:lstStyle/>
          <a:p>
            <a:r>
              <a:rPr lang="en-US" sz="2000" dirty="0"/>
              <a:t>An additional 52,000 Palestinians who were living in </a:t>
            </a:r>
            <a:r>
              <a:rPr lang="en-US" sz="2000" dirty="0">
                <a:hlinkClick r:id="rId2" tooltip="Snow, rain lash Syria refugees in Lebanon (AutoLink by Repost.Us)"/>
              </a:rPr>
              <a:t>Syria</a:t>
            </a:r>
            <a:r>
              <a:rPr lang="en-US" sz="2000" dirty="0"/>
              <a:t> have also taken refuge in Lebanon, the UN's refugee agency said.</a:t>
            </a:r>
          </a:p>
          <a:p>
            <a:r>
              <a:rPr lang="en-US" sz="2000" dirty="0"/>
              <a:t>The UNHCR figures do not include hundreds of thousands of Palestinian refugees who have been living in Lebanon for decades, most of them in insalubrious camps across the country</a:t>
            </a:r>
            <a:r>
              <a:rPr lang="en-US" sz="2000" dirty="0" smtClean="0"/>
              <a:t>.</a:t>
            </a:r>
            <a:endParaRPr lang="en-US" dirty="0" smtClean="0"/>
          </a:p>
          <a:p>
            <a:endParaRPr lang="en-US" sz="2000" dirty="0"/>
          </a:p>
          <a:p>
            <a:r>
              <a:rPr lang="en-US" sz="1600" dirty="0" smtClean="0"/>
              <a:t>Source: Juan Cole’s Blog, Dec. 21, 2013</a:t>
            </a:r>
            <a:endParaRPr lang="en-US" sz="1600" dirty="0"/>
          </a:p>
        </p:txBody>
      </p:sp>
    </p:spTree>
    <p:extLst>
      <p:ext uri="{BB962C8B-B14F-4D97-AF65-F5344CB8AC3E}">
        <p14:creationId xmlns:p14="http://schemas.microsoft.com/office/powerpoint/2010/main" val="845965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050"/>
          <p:cNvSpPr>
            <a:spLocks noGrp="1" noChangeArrowheads="1"/>
          </p:cNvSpPr>
          <p:nvPr>
            <p:ph type="title"/>
          </p:nvPr>
        </p:nvSpPr>
        <p:spPr/>
        <p:txBody>
          <a:bodyPr/>
          <a:lstStyle/>
          <a:p>
            <a:pPr eaLnBrk="1" hangingPunct="1"/>
            <a:r>
              <a:rPr lang="en-US" smtClean="0"/>
              <a:t>Syria: Real GDP/capita</a:t>
            </a:r>
          </a:p>
        </p:txBody>
      </p:sp>
      <p:graphicFrame>
        <p:nvGraphicFramePr>
          <p:cNvPr id="6146" name="Object 2048"/>
          <p:cNvGraphicFramePr>
            <a:graphicFrameLocks noChangeAspect="1"/>
          </p:cNvGraphicFramePr>
          <p:nvPr/>
        </p:nvGraphicFramePr>
        <p:xfrm>
          <a:off x="614363" y="-190500"/>
          <a:ext cx="7789862" cy="6527800"/>
        </p:xfrm>
        <a:graphic>
          <a:graphicData uri="http://schemas.openxmlformats.org/presentationml/2006/ole">
            <mc:AlternateContent xmlns:mc="http://schemas.openxmlformats.org/markup-compatibility/2006">
              <mc:Choice xmlns:v="urn:schemas-microsoft-com:vml" Requires="v">
                <p:oleObj spid="_x0000_s6198" name="Chart" r:id="rId5" imgW="6602400" imgH="4712760" progId="Excel.Sheet.8">
                  <p:embed/>
                </p:oleObj>
              </mc:Choice>
              <mc:Fallback>
                <p:oleObj name="Chart" r:id="rId5" imgW="6602400" imgH="471276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190500"/>
                        <a:ext cx="7789862" cy="65278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Syria: Rate of Growth of Real GDP/Capita</a:t>
            </a:r>
          </a:p>
        </p:txBody>
      </p:sp>
      <p:graphicFrame>
        <p:nvGraphicFramePr>
          <p:cNvPr id="7170" name="Object 0"/>
          <p:cNvGraphicFramePr>
            <a:graphicFrameLocks noChangeAspect="1"/>
          </p:cNvGraphicFramePr>
          <p:nvPr/>
        </p:nvGraphicFramePr>
        <p:xfrm>
          <a:off x="457200" y="522288"/>
          <a:ext cx="8229600" cy="5232400"/>
        </p:xfrm>
        <a:graphic>
          <a:graphicData uri="http://schemas.openxmlformats.org/presentationml/2006/ole">
            <mc:AlternateContent xmlns:mc="http://schemas.openxmlformats.org/markup-compatibility/2006">
              <mc:Choice xmlns:v="urn:schemas-microsoft-com:vml" Requires="v">
                <p:oleObj spid="_x0000_s7222" name="Chart" r:id="rId5" imgW="7008840" imgH="4455000" progId="Excel.Sheet.8">
                  <p:embed/>
                </p:oleObj>
              </mc:Choice>
              <mc:Fallback>
                <p:oleObj name="Chart" r:id="rId5" imgW="7008840" imgH="445500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2288"/>
                        <a:ext cx="82296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609600"/>
            <a:ext cx="7772400" cy="685800"/>
          </a:xfrm>
        </p:spPr>
        <p:txBody>
          <a:bodyPr/>
          <a:lstStyle/>
          <a:p>
            <a:pPr eaLnBrk="1" hangingPunct="1"/>
            <a:r>
              <a:rPr lang="en-US" smtClean="0"/>
              <a:t>Sykes-Picot Agreement  1916</a:t>
            </a:r>
          </a:p>
        </p:txBody>
      </p:sp>
      <p:pic>
        <p:nvPicPr>
          <p:cNvPr id="22531" name="Picture 1027" descr="sykesPicot"/>
          <p:cNvPicPr>
            <a:picLocks noChangeAspect="1" noChangeArrowheads="1"/>
          </p:cNvPicPr>
          <p:nvPr/>
        </p:nvPicPr>
        <p:blipFill>
          <a:blip r:embed="rId3" cstate="print"/>
          <a:srcRect/>
          <a:stretch>
            <a:fillRect/>
          </a:stretch>
        </p:blipFill>
        <p:spPr bwMode="auto">
          <a:xfrm>
            <a:off x="381000" y="1371600"/>
            <a:ext cx="4972050" cy="4535488"/>
          </a:xfrm>
          <a:prstGeom prst="rect">
            <a:avLst/>
          </a:prstGeom>
          <a:noFill/>
          <a:ln w="9525">
            <a:noFill/>
            <a:miter lim="800000"/>
            <a:headEnd/>
            <a:tailEnd/>
          </a:ln>
        </p:spPr>
      </p:pic>
      <p:sp>
        <p:nvSpPr>
          <p:cNvPr id="22532" name="Text Box 1028"/>
          <p:cNvSpPr txBox="1">
            <a:spLocks noChangeArrowheads="1"/>
          </p:cNvSpPr>
          <p:nvPr/>
        </p:nvSpPr>
        <p:spPr bwMode="auto">
          <a:xfrm>
            <a:off x="5622925" y="1489075"/>
            <a:ext cx="3178175" cy="4108450"/>
          </a:xfrm>
          <a:prstGeom prst="rect">
            <a:avLst/>
          </a:prstGeom>
          <a:noFill/>
          <a:ln w="9525">
            <a:noFill/>
            <a:miter lim="800000"/>
            <a:headEnd/>
            <a:tailEnd/>
          </a:ln>
        </p:spPr>
        <p:txBody>
          <a:bodyPr wrap="none">
            <a:spAutoFit/>
          </a:bodyPr>
          <a:lstStyle/>
          <a:p>
            <a:r>
              <a:rPr lang="en-US" dirty="0"/>
              <a:t>Secret accord between </a:t>
            </a:r>
          </a:p>
          <a:p>
            <a:r>
              <a:rPr lang="en-US" dirty="0"/>
              <a:t>France and Britain for </a:t>
            </a:r>
          </a:p>
          <a:p>
            <a:r>
              <a:rPr lang="en-US" dirty="0"/>
              <a:t>setting out spheres of </a:t>
            </a:r>
          </a:p>
          <a:p>
            <a:r>
              <a:rPr lang="en-US" dirty="0"/>
              <a:t>influence in the</a:t>
            </a:r>
          </a:p>
          <a:p>
            <a:r>
              <a:rPr lang="en-US" dirty="0"/>
              <a:t>ex-Ottoman Empire.</a:t>
            </a:r>
          </a:p>
          <a:p>
            <a:r>
              <a:rPr lang="en-US" dirty="0"/>
              <a:t>Frustrated goal of a pan-</a:t>
            </a:r>
          </a:p>
          <a:p>
            <a:r>
              <a:rPr lang="en-US" dirty="0"/>
              <a:t>Arab nation.</a:t>
            </a:r>
          </a:p>
          <a:p>
            <a:endParaRPr lang="en-US" dirty="0"/>
          </a:p>
          <a:p>
            <a:r>
              <a:rPr lang="en-US" dirty="0"/>
              <a:t>Was discovered by </a:t>
            </a:r>
          </a:p>
          <a:p>
            <a:r>
              <a:rPr lang="en-US" dirty="0"/>
              <a:t>Bolsheviks in Czar’s</a:t>
            </a:r>
          </a:p>
          <a:p>
            <a:r>
              <a:rPr lang="en-US" dirty="0"/>
              <a:t>archives. </a:t>
            </a:r>
          </a:p>
        </p:txBody>
      </p:sp>
    </p:spTree>
    <p:extLst>
      <p:ext uri="{BB962C8B-B14F-4D97-AF65-F5344CB8AC3E}">
        <p14:creationId xmlns:p14="http://schemas.microsoft.com/office/powerpoint/2010/main" val="1455398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152400"/>
            <a:ext cx="7772400" cy="1143000"/>
          </a:xfrm>
        </p:spPr>
        <p:txBody>
          <a:bodyPr/>
          <a:lstStyle/>
          <a:p>
            <a:pPr eaLnBrk="1" hangingPunct="1"/>
            <a:r>
              <a:rPr lang="en-US" dirty="0" smtClean="0"/>
              <a:t>Syria: Inflation</a:t>
            </a:r>
          </a:p>
        </p:txBody>
      </p:sp>
      <p:graphicFrame>
        <p:nvGraphicFramePr>
          <p:cNvPr id="8194" name="Object 0"/>
          <p:cNvGraphicFramePr>
            <a:graphicFrameLocks noChangeAspect="1"/>
          </p:cNvGraphicFramePr>
          <p:nvPr>
            <p:extLst>
              <p:ext uri="{D42A27DB-BD31-4B8C-83A1-F6EECF244321}">
                <p14:modId xmlns:p14="http://schemas.microsoft.com/office/powerpoint/2010/main" val="210749094"/>
              </p:ext>
            </p:extLst>
          </p:nvPr>
        </p:nvGraphicFramePr>
        <p:xfrm>
          <a:off x="457200" y="1219200"/>
          <a:ext cx="8001000" cy="4219575"/>
        </p:xfrm>
        <a:graphic>
          <a:graphicData uri="http://schemas.openxmlformats.org/presentationml/2006/ole">
            <mc:AlternateContent xmlns:mc="http://schemas.openxmlformats.org/markup-compatibility/2006">
              <mc:Choice xmlns:v="urn:schemas-microsoft-com:vml" Requires="v">
                <p:oleObj spid="_x0000_s8246" name="Chart" r:id="rId5" imgW="6997680" imgH="3690000" progId="Excel.Sheet.8">
                  <p:embed/>
                </p:oleObj>
              </mc:Choice>
              <mc:Fallback>
                <p:oleObj name="Chart" r:id="rId5" imgW="6997680" imgH="369000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219200"/>
                        <a:ext cx="80010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57200" y="6477000"/>
            <a:ext cx="1539396" cy="400110"/>
          </a:xfrm>
          <a:prstGeom prst="rect">
            <a:avLst/>
          </a:prstGeom>
          <a:noFill/>
        </p:spPr>
        <p:txBody>
          <a:bodyPr wrap="none" rtlCol="0">
            <a:spAutoFit/>
          </a:bodyPr>
          <a:lstStyle/>
          <a:p>
            <a:r>
              <a:rPr lang="en-US" sz="2000" dirty="0" smtClean="0"/>
              <a:t>Source: WDI</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Lebanon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315200" y="152400"/>
            <a:ext cx="1600200" cy="1143000"/>
          </a:xfrm>
        </p:spPr>
        <p:txBody>
          <a:bodyPr/>
          <a:lstStyle/>
          <a:p>
            <a:pPr eaLnBrk="1" hangingPunct="1"/>
            <a:r>
              <a:rPr lang="en-US" smtClean="0"/>
              <a:t>Map of Lebanon</a:t>
            </a:r>
          </a:p>
        </p:txBody>
      </p:sp>
      <p:pic>
        <p:nvPicPr>
          <p:cNvPr id="51203" name="Picture 3" descr="lebanon"/>
          <p:cNvPicPr>
            <a:picLocks noChangeAspect="1" noChangeArrowheads="1"/>
          </p:cNvPicPr>
          <p:nvPr/>
        </p:nvPicPr>
        <p:blipFill>
          <a:blip r:embed="rId3" cstate="print"/>
          <a:srcRect/>
          <a:stretch>
            <a:fillRect/>
          </a:stretch>
        </p:blipFill>
        <p:spPr bwMode="auto">
          <a:xfrm>
            <a:off x="2343150" y="381000"/>
            <a:ext cx="44577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315200" y="0"/>
            <a:ext cx="1828800" cy="1143000"/>
          </a:xfrm>
        </p:spPr>
        <p:txBody>
          <a:bodyPr/>
          <a:lstStyle/>
          <a:p>
            <a:pPr eaLnBrk="1" hangingPunct="1"/>
            <a:r>
              <a:rPr lang="en-US" smtClean="0"/>
              <a:t>Map of Lebanon</a:t>
            </a:r>
          </a:p>
        </p:txBody>
      </p:sp>
      <p:pic>
        <p:nvPicPr>
          <p:cNvPr id="52227" name="Picture 3" descr="lebanon2"/>
          <p:cNvPicPr>
            <a:picLocks noChangeAspect="1" noChangeArrowheads="1"/>
          </p:cNvPicPr>
          <p:nvPr/>
        </p:nvPicPr>
        <p:blipFill>
          <a:blip r:embed="rId3" cstate="print"/>
          <a:srcRect/>
          <a:stretch>
            <a:fillRect/>
          </a:stretch>
        </p:blipFill>
        <p:spPr bwMode="auto">
          <a:xfrm>
            <a:off x="838200" y="914400"/>
            <a:ext cx="6435725"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543800" y="228600"/>
            <a:ext cx="1600200" cy="1143000"/>
          </a:xfrm>
        </p:spPr>
        <p:txBody>
          <a:bodyPr/>
          <a:lstStyle/>
          <a:p>
            <a:pPr eaLnBrk="1" hangingPunct="1"/>
            <a:r>
              <a:rPr lang="en-US" smtClean="0"/>
              <a:t>Beirut, ~1870</a:t>
            </a:r>
          </a:p>
        </p:txBody>
      </p:sp>
      <p:pic>
        <p:nvPicPr>
          <p:cNvPr id="53251" name="Picture 3" descr="OttomanP_80Beirut"/>
          <p:cNvPicPr>
            <a:picLocks noChangeAspect="1" noChangeArrowheads="1"/>
          </p:cNvPicPr>
          <p:nvPr/>
        </p:nvPicPr>
        <p:blipFill>
          <a:blip r:embed="rId3" cstate="print"/>
          <a:srcRect/>
          <a:stretch>
            <a:fillRect/>
          </a:stretch>
        </p:blipFill>
        <p:spPr bwMode="auto">
          <a:xfrm>
            <a:off x="-762000" y="0"/>
            <a:ext cx="8001000" cy="5824538"/>
          </a:xfrm>
          <a:prstGeom prst="rect">
            <a:avLst/>
          </a:prstGeom>
          <a:noFill/>
          <a:ln w="9525">
            <a:noFill/>
            <a:miter lim="800000"/>
            <a:headEnd/>
            <a:tailEnd/>
          </a:ln>
        </p:spPr>
      </p:pic>
      <p:sp>
        <p:nvSpPr>
          <p:cNvPr id="53252" name="Text Box 4"/>
          <p:cNvSpPr txBox="1">
            <a:spLocks noChangeArrowheads="1"/>
          </p:cNvSpPr>
          <p:nvPr/>
        </p:nvSpPr>
        <p:spPr bwMode="auto">
          <a:xfrm>
            <a:off x="0" y="6096000"/>
            <a:ext cx="6451600" cy="396875"/>
          </a:xfrm>
          <a:prstGeom prst="rect">
            <a:avLst/>
          </a:prstGeom>
          <a:noFill/>
          <a:ln w="9525">
            <a:noFill/>
            <a:miter lim="800000"/>
            <a:headEnd/>
            <a:tailEnd/>
          </a:ln>
        </p:spPr>
        <p:txBody>
          <a:bodyPr wrap="none">
            <a:spAutoFit/>
          </a:bodyPr>
          <a:lstStyle/>
          <a:p>
            <a:r>
              <a:rPr lang="en-US" sz="2000">
                <a:cs typeface="Times New Roman" pitchFamily="18" charset="0"/>
              </a:rPr>
              <a:t>Source: Cizgen, </a:t>
            </a:r>
            <a:r>
              <a:rPr lang="en-US" sz="2000" i="1">
                <a:cs typeface="Times New Roman" pitchFamily="18" charset="0"/>
              </a:rPr>
              <a:t>Photography in the Ottoman Empire</a:t>
            </a:r>
            <a:r>
              <a:rPr lang="en-US" sz="2000">
                <a:cs typeface="Times New Roman" pitchFamily="18" charset="0"/>
              </a:rPr>
              <a:t> page 80</a:t>
            </a:r>
            <a:endParaRPr lang="en-US"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228600"/>
            <a:ext cx="7772400" cy="685800"/>
          </a:xfrm>
        </p:spPr>
        <p:txBody>
          <a:bodyPr/>
          <a:lstStyle/>
          <a:p>
            <a:pPr eaLnBrk="1" hangingPunct="1"/>
            <a:r>
              <a:rPr lang="en-US" smtClean="0"/>
              <a:t>Baalbek. </a:t>
            </a:r>
            <a:r>
              <a:rPr lang="en-US" dirty="0" smtClean="0"/>
              <a:t>Roman ruins in the </a:t>
            </a:r>
            <a:r>
              <a:rPr lang="en-US" dirty="0" err="1" smtClean="0"/>
              <a:t>Bekaa</a:t>
            </a:r>
            <a:r>
              <a:rPr lang="en-US" dirty="0" smtClean="0"/>
              <a:t> valley</a:t>
            </a:r>
            <a:endParaRPr lang="en-US" dirty="0" smtClean="0"/>
          </a:p>
        </p:txBody>
      </p:sp>
      <p:pic>
        <p:nvPicPr>
          <p:cNvPr id="54275" name="Picture 3" descr="baalbek"/>
          <p:cNvPicPr>
            <a:picLocks noChangeAspect="1" noChangeArrowheads="1"/>
          </p:cNvPicPr>
          <p:nvPr/>
        </p:nvPicPr>
        <p:blipFill>
          <a:blip r:embed="rId3" cstate="print"/>
          <a:srcRect/>
          <a:stretch>
            <a:fillRect/>
          </a:stretch>
        </p:blipFill>
        <p:spPr bwMode="auto">
          <a:xfrm>
            <a:off x="914400" y="1001713"/>
            <a:ext cx="7315200" cy="485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hlinkClick r:id="rId3"/>
              </a:rPr>
              <a:t>Lebanon Chronology</a:t>
            </a:r>
            <a:endParaRPr lang="en-US" dirty="0" smtClean="0"/>
          </a:p>
        </p:txBody>
      </p:sp>
      <p:sp>
        <p:nvSpPr>
          <p:cNvPr id="55299" name="Text Box 4"/>
          <p:cNvSpPr txBox="1">
            <a:spLocks noChangeArrowheads="1"/>
          </p:cNvSpPr>
          <p:nvPr/>
        </p:nvSpPr>
        <p:spPr bwMode="auto">
          <a:xfrm>
            <a:off x="0" y="3962400"/>
            <a:ext cx="9328195" cy="400110"/>
          </a:xfrm>
          <a:prstGeom prst="rect">
            <a:avLst/>
          </a:prstGeom>
          <a:noFill/>
          <a:ln w="9525">
            <a:noFill/>
            <a:miter lim="800000"/>
            <a:headEnd/>
            <a:tailEnd/>
          </a:ln>
        </p:spPr>
        <p:txBody>
          <a:bodyPr wrap="none">
            <a:spAutoFit/>
          </a:bodyPr>
          <a:lstStyle/>
          <a:p>
            <a:r>
              <a:rPr lang="en-US" sz="2000" dirty="0"/>
              <a:t>http://www-personal.umd.umich.edu/~mtwomey/econhelp/444files/Lebanon_Dates.docx</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0"/>
            <a:ext cx="6400800" cy="1524000"/>
          </a:xfrm>
        </p:spPr>
        <p:txBody>
          <a:bodyPr/>
          <a:lstStyle/>
          <a:p>
            <a:pPr eaLnBrk="1" hangingPunct="1"/>
            <a:r>
              <a:rPr lang="en-US" smtClean="0"/>
              <a:t>R&amp;W Table 4.5 page 96 </a:t>
            </a:r>
            <a:br>
              <a:rPr lang="en-US" smtClean="0"/>
            </a:br>
            <a:r>
              <a:rPr lang="en-US" smtClean="0"/>
              <a:t>Lebanon’s Population by Sect, 1932-1983</a:t>
            </a:r>
          </a:p>
        </p:txBody>
      </p:sp>
      <p:pic>
        <p:nvPicPr>
          <p:cNvPr id="56323" name="Picture 3" descr="R&amp;WTab4_5p_96"/>
          <p:cNvPicPr>
            <a:picLocks noChangeAspect="1" noChangeArrowheads="1"/>
          </p:cNvPicPr>
          <p:nvPr/>
        </p:nvPicPr>
        <p:blipFill>
          <a:blip r:embed="rId3" cstate="print"/>
          <a:srcRect/>
          <a:stretch>
            <a:fillRect/>
          </a:stretch>
        </p:blipFill>
        <p:spPr bwMode="auto">
          <a:xfrm>
            <a:off x="1066800" y="1376363"/>
            <a:ext cx="6562725" cy="5481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0"/>
            <a:ext cx="7772400" cy="533400"/>
          </a:xfrm>
        </p:spPr>
        <p:txBody>
          <a:bodyPr/>
          <a:lstStyle/>
          <a:p>
            <a:pPr eaLnBrk="1" hangingPunct="1"/>
            <a:r>
              <a:rPr lang="en-US" smtClean="0"/>
              <a:t>Population of Syria and Lebanon, 1930s. (1,000s)</a:t>
            </a:r>
          </a:p>
        </p:txBody>
      </p:sp>
      <p:graphicFrame>
        <p:nvGraphicFramePr>
          <p:cNvPr id="9218" name="Object 3"/>
          <p:cNvGraphicFramePr>
            <a:graphicFrameLocks noChangeAspect="1"/>
          </p:cNvGraphicFramePr>
          <p:nvPr/>
        </p:nvGraphicFramePr>
        <p:xfrm>
          <a:off x="1447800" y="533400"/>
          <a:ext cx="5616575" cy="6584950"/>
        </p:xfrm>
        <a:graphic>
          <a:graphicData uri="http://schemas.openxmlformats.org/presentationml/2006/ole">
            <mc:AlternateContent xmlns:mc="http://schemas.openxmlformats.org/markup-compatibility/2006">
              <mc:Choice xmlns:v="urn:schemas-microsoft-com:vml" Requires="v">
                <p:oleObj spid="_x0000_s9271" name="Document" r:id="rId5" imgW="5629656" imgH="6586728" progId="Word.Document.8">
                  <p:embed/>
                </p:oleObj>
              </mc:Choice>
              <mc:Fallback>
                <p:oleObj name="Document" r:id="rId5" imgW="5629656" imgH="6586728" progId="Word.Document.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33400"/>
                        <a:ext cx="5616575" cy="658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Text Box 4"/>
          <p:cNvSpPr txBox="1">
            <a:spLocks noChangeArrowheads="1"/>
          </p:cNvSpPr>
          <p:nvPr/>
        </p:nvSpPr>
        <p:spPr bwMode="auto">
          <a:xfrm>
            <a:off x="5989638" y="4114800"/>
            <a:ext cx="3154362" cy="1187450"/>
          </a:xfrm>
          <a:prstGeom prst="rect">
            <a:avLst/>
          </a:prstGeom>
          <a:noFill/>
          <a:ln w="9525">
            <a:noFill/>
            <a:miter lim="800000"/>
            <a:headEnd/>
            <a:tailEnd/>
          </a:ln>
        </p:spPr>
        <p:txBody>
          <a:bodyPr wrap="none">
            <a:spAutoFit/>
          </a:bodyPr>
          <a:lstStyle/>
          <a:p>
            <a:r>
              <a:rPr lang="en-US">
                <a:cs typeface="Times New Roman" pitchFamily="18" charset="0"/>
              </a:rPr>
              <a:t>Source: Hourani (1954) </a:t>
            </a:r>
          </a:p>
          <a:p>
            <a:r>
              <a:rPr lang="en-US" i="1">
                <a:cs typeface="Times New Roman" pitchFamily="18" charset="0"/>
              </a:rPr>
              <a:t>Syria and Lebanon</a:t>
            </a:r>
            <a:endParaRPr lang="en-US">
              <a:cs typeface="Times New Roman" pitchFamily="18" charset="0"/>
            </a:endParaRPr>
          </a:p>
          <a:p>
            <a:r>
              <a:rPr lang="en-US"/>
              <a:t>p. 121</a:t>
            </a:r>
          </a:p>
        </p:txBody>
      </p:sp>
      <p:sp>
        <p:nvSpPr>
          <p:cNvPr id="2" name="TextBox 1"/>
          <p:cNvSpPr txBox="1"/>
          <p:nvPr/>
        </p:nvSpPr>
        <p:spPr>
          <a:xfrm>
            <a:off x="5989638" y="1524000"/>
            <a:ext cx="3318537" cy="1938992"/>
          </a:xfrm>
          <a:prstGeom prst="rect">
            <a:avLst/>
          </a:prstGeom>
          <a:noFill/>
        </p:spPr>
        <p:txBody>
          <a:bodyPr wrap="none" rtlCol="0">
            <a:spAutoFit/>
          </a:bodyPr>
          <a:lstStyle/>
          <a:p>
            <a:r>
              <a:rPr lang="en-US" dirty="0" smtClean="0"/>
              <a:t>Although this listing has</a:t>
            </a:r>
          </a:p>
          <a:p>
            <a:r>
              <a:rPr lang="en-US" dirty="0"/>
              <a:t>s</a:t>
            </a:r>
            <a:r>
              <a:rPr lang="en-US" dirty="0" smtClean="0"/>
              <a:t>lightly more Moslems,</a:t>
            </a:r>
          </a:p>
          <a:p>
            <a:r>
              <a:rPr lang="en-US" dirty="0"/>
              <a:t>t</a:t>
            </a:r>
            <a:r>
              <a:rPr lang="en-US" dirty="0" smtClean="0"/>
              <a:t>he previous listing (from</a:t>
            </a:r>
          </a:p>
          <a:p>
            <a:r>
              <a:rPr lang="en-US" dirty="0" smtClean="0"/>
              <a:t>R&amp;W) has a few more</a:t>
            </a:r>
          </a:p>
          <a:p>
            <a:r>
              <a:rPr lang="en-US" dirty="0" smtClean="0"/>
              <a:t>Christians</a:t>
            </a:r>
            <a:r>
              <a:rPr lang="en-US" dirty="0"/>
              <a:t> </a:t>
            </a:r>
            <a:r>
              <a:rPr lang="en-US" dirty="0" smtClean="0"/>
              <a:t>in Lebanon.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533400" y="0"/>
            <a:ext cx="7772400" cy="685800"/>
          </a:xfrm>
        </p:spPr>
        <p:txBody>
          <a:bodyPr/>
          <a:lstStyle/>
          <a:p>
            <a:pPr eaLnBrk="1" hangingPunct="1"/>
            <a:r>
              <a:rPr lang="en-US" smtClean="0"/>
              <a:t>Lebanon: Population by Religious Groups. ~2000</a:t>
            </a:r>
          </a:p>
        </p:txBody>
      </p:sp>
      <p:graphicFrame>
        <p:nvGraphicFramePr>
          <p:cNvPr id="220163" name="Group 1027"/>
          <p:cNvGraphicFramePr>
            <a:graphicFrameLocks noGrp="1"/>
          </p:cNvGraphicFramePr>
          <p:nvPr/>
        </p:nvGraphicFramePr>
        <p:xfrm>
          <a:off x="1447800" y="1066800"/>
          <a:ext cx="5562600" cy="5181600"/>
        </p:xfrm>
        <a:graphic>
          <a:graphicData uri="http://schemas.openxmlformats.org/drawingml/2006/table">
            <a:tbl>
              <a:tblPr/>
              <a:tblGrid>
                <a:gridCol w="1854200"/>
                <a:gridCol w="2317750"/>
                <a:gridCol w="1390650"/>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Islam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Shi’i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Sunni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Alawite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Christians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Maronites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850,000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Melkite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Druze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Baha’i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93" name="Text Box 1073"/>
          <p:cNvSpPr txBox="1">
            <a:spLocks noChangeArrowheads="1"/>
          </p:cNvSpPr>
          <p:nvPr/>
        </p:nvSpPr>
        <p:spPr bwMode="auto">
          <a:xfrm>
            <a:off x="-92075" y="6518275"/>
            <a:ext cx="4478338" cy="457200"/>
          </a:xfrm>
          <a:prstGeom prst="rect">
            <a:avLst/>
          </a:prstGeom>
          <a:noFill/>
          <a:ln w="9525">
            <a:noFill/>
            <a:miter lim="800000"/>
            <a:headEnd/>
            <a:tailEnd/>
          </a:ln>
        </p:spPr>
        <p:txBody>
          <a:bodyPr wrap="none">
            <a:spAutoFit/>
          </a:bodyPr>
          <a:lstStyle/>
          <a:p>
            <a:r>
              <a:rPr lang="en-US"/>
              <a:t>Source: Encyclopedia of the Orient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00800" y="609600"/>
            <a:ext cx="2057400" cy="1143000"/>
          </a:xfrm>
        </p:spPr>
        <p:txBody>
          <a:bodyPr/>
          <a:lstStyle/>
          <a:p>
            <a:pPr eaLnBrk="1" hangingPunct="1"/>
            <a:endParaRPr lang="en-US" dirty="0" smtClean="0"/>
          </a:p>
        </p:txBody>
      </p:sp>
      <p:pic>
        <p:nvPicPr>
          <p:cNvPr id="28675" name="Picture 3" descr="PersianGulf5"/>
          <p:cNvPicPr>
            <a:picLocks noChangeAspect="1" noChangeArrowheads="1"/>
          </p:cNvPicPr>
          <p:nvPr/>
        </p:nvPicPr>
        <p:blipFill>
          <a:blip r:embed="rId3" cstate="print"/>
          <a:srcRect/>
          <a:stretch>
            <a:fillRect/>
          </a:stretch>
        </p:blipFill>
        <p:spPr bwMode="auto">
          <a:xfrm>
            <a:off x="-152401" y="0"/>
            <a:ext cx="9446842" cy="11130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72200" y="609600"/>
            <a:ext cx="2286000" cy="2209800"/>
          </a:xfrm>
        </p:spPr>
        <p:txBody>
          <a:bodyPr/>
          <a:lstStyle/>
          <a:p>
            <a:pPr eaLnBrk="1" hangingPunct="1"/>
            <a:r>
              <a:rPr lang="en-US" smtClean="0"/>
              <a:t>Lebanon: Distribution of Main Religious Groups, 1992</a:t>
            </a:r>
          </a:p>
        </p:txBody>
      </p:sp>
      <p:pic>
        <p:nvPicPr>
          <p:cNvPr id="58371" name="Picture 3" descr="LebanonReligions"/>
          <p:cNvPicPr>
            <a:picLocks noChangeAspect="1" noChangeArrowheads="1"/>
          </p:cNvPicPr>
          <p:nvPr/>
        </p:nvPicPr>
        <p:blipFill>
          <a:blip r:embed="rId3" cstate="print"/>
          <a:srcRect/>
          <a:stretch>
            <a:fillRect/>
          </a:stretch>
        </p:blipFill>
        <p:spPr bwMode="auto">
          <a:xfrm>
            <a:off x="533400" y="0"/>
            <a:ext cx="529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048000" y="0"/>
            <a:ext cx="5715000" cy="1143000"/>
          </a:xfrm>
        </p:spPr>
        <p:txBody>
          <a:bodyPr/>
          <a:lstStyle/>
          <a:p>
            <a:pPr eaLnBrk="1" hangingPunct="1"/>
            <a:r>
              <a:rPr lang="en-US" dirty="0" smtClean="0"/>
              <a:t>Camille </a:t>
            </a:r>
            <a:r>
              <a:rPr lang="en-US" dirty="0" err="1" smtClean="0"/>
              <a:t>Chamoun</a:t>
            </a:r>
            <a:r>
              <a:rPr lang="en-US" dirty="0" smtClean="0"/>
              <a:t>, 1900-1987 </a:t>
            </a:r>
          </a:p>
        </p:txBody>
      </p:sp>
      <p:pic>
        <p:nvPicPr>
          <p:cNvPr id="59395" name="Picture 2"/>
          <p:cNvPicPr>
            <a:picLocks noChangeAspect="1" noChangeArrowheads="1"/>
          </p:cNvPicPr>
          <p:nvPr/>
        </p:nvPicPr>
        <p:blipFill>
          <a:blip r:embed="rId3" cstate="print"/>
          <a:srcRect/>
          <a:stretch>
            <a:fillRect/>
          </a:stretch>
        </p:blipFill>
        <p:spPr bwMode="auto">
          <a:xfrm>
            <a:off x="0" y="762000"/>
            <a:ext cx="3048000" cy="4267200"/>
          </a:xfrm>
          <a:prstGeom prst="rect">
            <a:avLst/>
          </a:prstGeom>
          <a:noFill/>
          <a:ln w="9525">
            <a:noFill/>
            <a:miter lim="800000"/>
            <a:headEnd/>
            <a:tailEnd/>
          </a:ln>
        </p:spPr>
      </p:pic>
      <p:sp>
        <p:nvSpPr>
          <p:cNvPr id="59396" name="TextBox 3"/>
          <p:cNvSpPr txBox="1">
            <a:spLocks noChangeArrowheads="1"/>
          </p:cNvSpPr>
          <p:nvPr/>
        </p:nvSpPr>
        <p:spPr bwMode="auto">
          <a:xfrm>
            <a:off x="3161272" y="914400"/>
            <a:ext cx="5982728" cy="4893647"/>
          </a:xfrm>
          <a:prstGeom prst="rect">
            <a:avLst/>
          </a:prstGeom>
          <a:noFill/>
          <a:ln w="9525">
            <a:noFill/>
            <a:miter lim="800000"/>
            <a:headEnd/>
            <a:tailEnd/>
          </a:ln>
        </p:spPr>
        <p:txBody>
          <a:bodyPr wrap="none">
            <a:spAutoFit/>
          </a:bodyPr>
          <a:lstStyle/>
          <a:p>
            <a:r>
              <a:rPr lang="en-US" dirty="0" smtClean="0"/>
              <a:t>President 1952-58. </a:t>
            </a:r>
          </a:p>
          <a:p>
            <a:endParaRPr lang="en-US" dirty="0" smtClean="0"/>
          </a:p>
          <a:p>
            <a:r>
              <a:rPr lang="en-US" dirty="0" smtClean="0"/>
              <a:t>Educated </a:t>
            </a:r>
            <a:r>
              <a:rPr lang="en-US" dirty="0"/>
              <a:t>in France, became a lawyer. </a:t>
            </a:r>
          </a:p>
          <a:p>
            <a:r>
              <a:rPr lang="en-US" dirty="0"/>
              <a:t>Elected to the Lebanese parliament in 1934.</a:t>
            </a:r>
          </a:p>
          <a:p>
            <a:r>
              <a:rPr lang="en-US" dirty="0"/>
              <a:t>Active in movement for independence from</a:t>
            </a:r>
          </a:p>
          <a:p>
            <a:r>
              <a:rPr lang="en-US" dirty="0"/>
              <a:t>France. Elected to replace B. el-</a:t>
            </a:r>
            <a:r>
              <a:rPr lang="en-US" dirty="0" err="1"/>
              <a:t>Khoury</a:t>
            </a:r>
            <a:r>
              <a:rPr lang="en-US" dirty="0"/>
              <a:t>, who</a:t>
            </a:r>
          </a:p>
          <a:p>
            <a:r>
              <a:rPr lang="en-US" dirty="0"/>
              <a:t>resigned due to graft. </a:t>
            </a:r>
            <a:r>
              <a:rPr lang="en-US" dirty="0" err="1"/>
              <a:t>Chamoun</a:t>
            </a:r>
            <a:r>
              <a:rPr lang="en-US" dirty="0"/>
              <a:t> was threatened</a:t>
            </a:r>
          </a:p>
          <a:p>
            <a:r>
              <a:rPr lang="en-US" dirty="0"/>
              <a:t>at the end of his term </a:t>
            </a:r>
            <a:r>
              <a:rPr lang="en-US" dirty="0" smtClean="0"/>
              <a:t>by Muslim </a:t>
            </a:r>
            <a:r>
              <a:rPr lang="en-US" dirty="0"/>
              <a:t>groups allied </a:t>
            </a:r>
            <a:endParaRPr lang="en-US" dirty="0" smtClean="0"/>
          </a:p>
          <a:p>
            <a:r>
              <a:rPr lang="en-US" dirty="0" smtClean="0"/>
              <a:t>with Nasser</a:t>
            </a:r>
            <a:r>
              <a:rPr lang="en-US" dirty="0"/>
              <a:t>, and he appealed to Eisenhower, </a:t>
            </a:r>
            <a:endParaRPr lang="en-US" dirty="0" smtClean="0"/>
          </a:p>
          <a:p>
            <a:r>
              <a:rPr lang="en-US" dirty="0" smtClean="0"/>
              <a:t>who sent in the Marines in 1958.</a:t>
            </a:r>
            <a:endParaRPr lang="en-US" dirty="0"/>
          </a:p>
          <a:p>
            <a:endParaRPr lang="en-US" dirty="0" smtClean="0"/>
          </a:p>
          <a:p>
            <a:r>
              <a:rPr lang="en-US" dirty="0" smtClean="0"/>
              <a:t>Stayed </a:t>
            </a:r>
            <a:r>
              <a:rPr lang="en-US" dirty="0"/>
              <a:t>active politically through the Civil</a:t>
            </a:r>
          </a:p>
          <a:p>
            <a:r>
              <a:rPr lang="en-US" dirty="0"/>
              <a:t>War, until his death.</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a:xfrm>
            <a:off x="3886200" y="0"/>
            <a:ext cx="5257800" cy="1143000"/>
          </a:xfrm>
        </p:spPr>
        <p:txBody>
          <a:bodyPr/>
          <a:lstStyle/>
          <a:p>
            <a:pPr eaLnBrk="1" hangingPunct="1"/>
            <a:r>
              <a:rPr lang="en-US" smtClean="0"/>
              <a:t>Fuad Chehab (Shihab) </a:t>
            </a:r>
            <a:r>
              <a:rPr lang="en-US" smtClean="0">
                <a:solidFill>
                  <a:schemeClr val="tx1"/>
                </a:solidFill>
              </a:rPr>
              <a:t>1902-1973</a:t>
            </a:r>
          </a:p>
        </p:txBody>
      </p:sp>
      <p:pic>
        <p:nvPicPr>
          <p:cNvPr id="60419" name="Picture 1027" descr="chehab_f"/>
          <p:cNvPicPr>
            <a:picLocks noChangeAspect="1" noChangeArrowheads="1"/>
          </p:cNvPicPr>
          <p:nvPr/>
        </p:nvPicPr>
        <p:blipFill>
          <a:blip r:embed="rId3" cstate="print"/>
          <a:srcRect/>
          <a:stretch>
            <a:fillRect/>
          </a:stretch>
        </p:blipFill>
        <p:spPr bwMode="auto">
          <a:xfrm>
            <a:off x="0" y="228600"/>
            <a:ext cx="3090863" cy="4851400"/>
          </a:xfrm>
          <a:prstGeom prst="rect">
            <a:avLst/>
          </a:prstGeom>
          <a:noFill/>
          <a:ln w="9525">
            <a:noFill/>
            <a:miter lim="800000"/>
            <a:headEnd/>
            <a:tailEnd/>
          </a:ln>
        </p:spPr>
      </p:pic>
      <p:sp>
        <p:nvSpPr>
          <p:cNvPr id="60420" name="Text Box 1028"/>
          <p:cNvSpPr txBox="1">
            <a:spLocks noChangeArrowheads="1"/>
          </p:cNvSpPr>
          <p:nvPr/>
        </p:nvSpPr>
        <p:spPr bwMode="auto">
          <a:xfrm>
            <a:off x="3429000" y="914400"/>
            <a:ext cx="5410200" cy="4893647"/>
          </a:xfrm>
          <a:prstGeom prst="rect">
            <a:avLst/>
          </a:prstGeom>
          <a:noFill/>
          <a:ln w="9525">
            <a:noFill/>
            <a:miter lim="800000"/>
            <a:headEnd/>
            <a:tailEnd/>
          </a:ln>
        </p:spPr>
        <p:txBody>
          <a:bodyPr>
            <a:spAutoFit/>
          </a:bodyPr>
          <a:lstStyle/>
          <a:p>
            <a:r>
              <a:rPr lang="en-US" dirty="0"/>
              <a:t>President 1958-1964</a:t>
            </a:r>
          </a:p>
          <a:p>
            <a:r>
              <a:rPr lang="en-US" dirty="0"/>
              <a:t>Born to a </a:t>
            </a:r>
            <a:r>
              <a:rPr lang="en-US" dirty="0" err="1"/>
              <a:t>Maronite</a:t>
            </a:r>
            <a:r>
              <a:rPr lang="en-US" dirty="0"/>
              <a:t> </a:t>
            </a:r>
            <a:r>
              <a:rPr lang="en-US" dirty="0" smtClean="0"/>
              <a:t>Christian family.</a:t>
            </a:r>
            <a:endParaRPr lang="en-US" dirty="0"/>
          </a:p>
          <a:p>
            <a:r>
              <a:rPr lang="en-US" dirty="0"/>
              <a:t>Joined military at a young age. Served</a:t>
            </a:r>
          </a:p>
          <a:p>
            <a:r>
              <a:rPr lang="en-US" dirty="0"/>
              <a:t>with the French in Syria in 1920s.</a:t>
            </a:r>
          </a:p>
          <a:p>
            <a:r>
              <a:rPr lang="en-US" dirty="0"/>
              <a:t>Becomes President in 1958, resolving</a:t>
            </a:r>
          </a:p>
          <a:p>
            <a:r>
              <a:rPr lang="en-US" dirty="0"/>
              <a:t>armed conflict over Lebanon’s orientation, in which US troops intervened, on side of pro-western, </a:t>
            </a:r>
            <a:r>
              <a:rPr lang="en-US" dirty="0" smtClean="0"/>
              <a:t>Christians, </a:t>
            </a:r>
            <a:r>
              <a:rPr lang="en-US" dirty="0"/>
              <a:t>over </a:t>
            </a:r>
            <a:r>
              <a:rPr lang="en-US" dirty="0" smtClean="0"/>
              <a:t>Muslims. </a:t>
            </a:r>
            <a:endParaRPr lang="en-US" dirty="0"/>
          </a:p>
          <a:p>
            <a:r>
              <a:rPr lang="en-US" dirty="0"/>
              <a:t>Was well regarded for honesty and modernization efforts, but his talk of meritocracy was suspected of favoring Christians. Refused to let himself be  re-elected.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pic>
        <p:nvPicPr>
          <p:cNvPr id="33795" name="Picture 2" descr="Beirut3.jpg"/>
          <p:cNvPicPr>
            <a:picLocks noChangeAspect="1"/>
          </p:cNvPicPr>
          <p:nvPr/>
        </p:nvPicPr>
        <p:blipFill>
          <a:blip r:embed="rId3" cstate="print"/>
          <a:srcRect/>
          <a:stretch>
            <a:fillRect/>
          </a:stretch>
        </p:blipFill>
        <p:spPr bwMode="auto">
          <a:xfrm>
            <a:off x="304800" y="228600"/>
            <a:ext cx="8548688" cy="622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Sabra Shatila massacre</a:t>
            </a:r>
          </a:p>
        </p:txBody>
      </p:sp>
      <p:pic>
        <p:nvPicPr>
          <p:cNvPr id="61443" name="Picture 3"/>
          <p:cNvPicPr>
            <a:picLocks noChangeAspect="1" noChangeArrowheads="1"/>
          </p:cNvPicPr>
          <p:nvPr/>
        </p:nvPicPr>
        <p:blipFill>
          <a:blip r:embed="rId3" cstate="print"/>
          <a:srcRect/>
          <a:stretch>
            <a:fillRect/>
          </a:stretch>
        </p:blipFill>
        <p:spPr bwMode="auto">
          <a:xfrm>
            <a:off x="609600" y="-1588"/>
            <a:ext cx="7315200" cy="6332538"/>
          </a:xfrm>
          <a:prstGeom prst="rect">
            <a:avLst/>
          </a:prstGeom>
          <a:noFill/>
          <a:ln w="9525">
            <a:noFill/>
            <a:miter lim="800000"/>
            <a:headEnd/>
            <a:tailEnd/>
          </a:ln>
        </p:spPr>
      </p:pic>
      <p:sp>
        <p:nvSpPr>
          <p:cNvPr id="61444" name="Text Box 4"/>
          <p:cNvSpPr txBox="1">
            <a:spLocks noChangeArrowheads="1"/>
          </p:cNvSpPr>
          <p:nvPr/>
        </p:nvSpPr>
        <p:spPr bwMode="auto">
          <a:xfrm>
            <a:off x="228600" y="6491288"/>
            <a:ext cx="7349576" cy="338554"/>
          </a:xfrm>
          <a:prstGeom prst="rect">
            <a:avLst/>
          </a:prstGeom>
          <a:noFill/>
          <a:ln w="9525">
            <a:noFill/>
            <a:miter lim="800000"/>
            <a:headEnd/>
            <a:tailEnd/>
          </a:ln>
        </p:spPr>
        <p:txBody>
          <a:bodyPr wrap="none">
            <a:spAutoFit/>
          </a:bodyPr>
          <a:lstStyle/>
          <a:p>
            <a:r>
              <a:rPr lang="en-US" sz="1600" dirty="0">
                <a:hlinkClick r:id="rId4"/>
              </a:rPr>
              <a:t>http://</a:t>
            </a:r>
            <a:r>
              <a:rPr lang="en-US" sz="1600" dirty="0" smtClean="0">
                <a:hlinkClick r:id="rId4"/>
              </a:rPr>
              <a:t>www.geocities.com/cahumanity/maps/index.html#massacremap</a:t>
            </a:r>
            <a:r>
              <a:rPr lang="en-US" sz="1600" dirty="0" smtClean="0"/>
              <a:t> no longer works.</a:t>
            </a:r>
            <a:endParaRPr lang="en-US" sz="1600" dirty="0"/>
          </a:p>
        </p:txBody>
      </p:sp>
      <p:sp>
        <p:nvSpPr>
          <p:cNvPr id="2" name="TextBox 1"/>
          <p:cNvSpPr txBox="1"/>
          <p:nvPr/>
        </p:nvSpPr>
        <p:spPr>
          <a:xfrm>
            <a:off x="3573961" y="6029623"/>
            <a:ext cx="2422458" cy="461665"/>
          </a:xfrm>
          <a:prstGeom prst="rect">
            <a:avLst/>
          </a:prstGeom>
          <a:noFill/>
        </p:spPr>
        <p:txBody>
          <a:bodyPr wrap="none" rtlCol="0">
            <a:spAutoFit/>
          </a:bodyPr>
          <a:lstStyle/>
          <a:p>
            <a:r>
              <a:rPr lang="en-US" dirty="0" smtClean="0"/>
              <a:t>750 – 3,000 killed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0"/>
            <a:ext cx="7772400" cy="762000"/>
          </a:xfrm>
        </p:spPr>
        <p:txBody>
          <a:bodyPr/>
          <a:lstStyle/>
          <a:p>
            <a:pPr eaLnBrk="1" hangingPunct="1"/>
            <a:r>
              <a:rPr lang="en-US" dirty="0" smtClean="0"/>
              <a:t>Lebanon’s 2013 Leaders</a:t>
            </a:r>
          </a:p>
        </p:txBody>
      </p:sp>
      <p:pic>
        <p:nvPicPr>
          <p:cNvPr id="64516" name="Picture 5" descr="SpeakerofHouse"/>
          <p:cNvPicPr>
            <a:picLocks noChangeAspect="1" noChangeArrowheads="1"/>
          </p:cNvPicPr>
          <p:nvPr/>
        </p:nvPicPr>
        <p:blipFill>
          <a:blip r:embed="rId3" cstate="print"/>
          <a:srcRect/>
          <a:stretch>
            <a:fillRect/>
          </a:stretch>
        </p:blipFill>
        <p:spPr bwMode="auto">
          <a:xfrm>
            <a:off x="3429000" y="990600"/>
            <a:ext cx="2057400" cy="2607417"/>
          </a:xfrm>
          <a:prstGeom prst="rect">
            <a:avLst/>
          </a:prstGeom>
          <a:noFill/>
          <a:ln w="9525">
            <a:noFill/>
            <a:miter lim="800000"/>
            <a:headEnd/>
            <a:tailEnd/>
          </a:ln>
        </p:spPr>
      </p:pic>
      <p:sp>
        <p:nvSpPr>
          <p:cNvPr id="64517" name="Text Box 7"/>
          <p:cNvSpPr txBox="1">
            <a:spLocks noChangeArrowheads="1"/>
          </p:cNvSpPr>
          <p:nvPr/>
        </p:nvSpPr>
        <p:spPr bwMode="auto">
          <a:xfrm>
            <a:off x="3352800" y="4038600"/>
            <a:ext cx="3081293" cy="2308324"/>
          </a:xfrm>
          <a:prstGeom prst="rect">
            <a:avLst/>
          </a:prstGeom>
          <a:noFill/>
          <a:ln w="9525">
            <a:noFill/>
            <a:miter lim="800000"/>
            <a:headEnd/>
            <a:tailEnd/>
          </a:ln>
        </p:spPr>
        <p:txBody>
          <a:bodyPr wrap="none">
            <a:spAutoFit/>
          </a:bodyPr>
          <a:lstStyle/>
          <a:p>
            <a:r>
              <a:rPr lang="en-US" dirty="0" err="1"/>
              <a:t>Nabih</a:t>
            </a:r>
            <a:r>
              <a:rPr lang="en-US" dirty="0"/>
              <a:t> Berry (1938-)</a:t>
            </a:r>
          </a:p>
          <a:p>
            <a:r>
              <a:rPr lang="en-US" dirty="0"/>
              <a:t>Speaker of </a:t>
            </a:r>
            <a:r>
              <a:rPr lang="en-US" dirty="0" smtClean="0"/>
              <a:t>House since</a:t>
            </a:r>
          </a:p>
          <a:p>
            <a:r>
              <a:rPr lang="en-US" dirty="0" smtClean="0"/>
              <a:t>1992. </a:t>
            </a:r>
            <a:r>
              <a:rPr lang="en-US" dirty="0" err="1" smtClean="0"/>
              <a:t>Shi’ia</a:t>
            </a:r>
            <a:r>
              <a:rPr lang="en-US" dirty="0"/>
              <a:t>. Said to </a:t>
            </a:r>
            <a:endParaRPr lang="en-US" dirty="0" smtClean="0"/>
          </a:p>
          <a:p>
            <a:r>
              <a:rPr lang="en-US" dirty="0"/>
              <a:t>b</a:t>
            </a:r>
            <a:r>
              <a:rPr lang="en-US" dirty="0" smtClean="0"/>
              <a:t>e Syrian ally and link</a:t>
            </a:r>
          </a:p>
          <a:p>
            <a:r>
              <a:rPr lang="en-US" dirty="0" smtClean="0"/>
              <a:t>to </a:t>
            </a:r>
            <a:r>
              <a:rPr lang="en-US" dirty="0" err="1" smtClean="0"/>
              <a:t>Hizbullah</a:t>
            </a:r>
            <a:r>
              <a:rPr lang="en-US" dirty="0"/>
              <a:t>. </a:t>
            </a:r>
            <a:endParaRPr lang="en-US" dirty="0" smtClean="0"/>
          </a:p>
          <a:p>
            <a:r>
              <a:rPr lang="en-US" dirty="0" smtClean="0"/>
              <a:t>Lived </a:t>
            </a:r>
            <a:r>
              <a:rPr lang="en-US" dirty="0"/>
              <a:t>in U.S.</a:t>
            </a:r>
          </a:p>
        </p:txBody>
      </p:sp>
      <p:sp>
        <p:nvSpPr>
          <p:cNvPr id="64518" name="Text Box 8"/>
          <p:cNvSpPr txBox="1">
            <a:spLocks noChangeArrowheads="1"/>
          </p:cNvSpPr>
          <p:nvPr/>
        </p:nvSpPr>
        <p:spPr bwMode="auto">
          <a:xfrm>
            <a:off x="6366747" y="3725748"/>
            <a:ext cx="3575018" cy="3046988"/>
          </a:xfrm>
          <a:prstGeom prst="rect">
            <a:avLst/>
          </a:prstGeom>
          <a:noFill/>
          <a:ln w="9525">
            <a:noFill/>
            <a:miter lim="800000"/>
            <a:headEnd/>
            <a:tailEnd/>
          </a:ln>
        </p:spPr>
        <p:txBody>
          <a:bodyPr wrap="none">
            <a:spAutoFit/>
          </a:bodyPr>
          <a:lstStyle/>
          <a:p>
            <a:r>
              <a:rPr lang="en-US" dirty="0" err="1" smtClean="0"/>
              <a:t>Najib</a:t>
            </a:r>
            <a:r>
              <a:rPr lang="en-US" dirty="0" smtClean="0"/>
              <a:t> </a:t>
            </a:r>
            <a:r>
              <a:rPr lang="en-US" dirty="0" err="1" smtClean="0"/>
              <a:t>Mikati</a:t>
            </a:r>
            <a:r>
              <a:rPr lang="en-US" dirty="0" smtClean="0"/>
              <a:t> (1955-)</a:t>
            </a:r>
          </a:p>
          <a:p>
            <a:r>
              <a:rPr lang="en-US" dirty="0" smtClean="0"/>
              <a:t>Sunni, said to be the</a:t>
            </a:r>
          </a:p>
          <a:p>
            <a:r>
              <a:rPr lang="en-US" dirty="0"/>
              <a:t>r</a:t>
            </a:r>
            <a:r>
              <a:rPr lang="en-US" dirty="0" smtClean="0"/>
              <a:t>ichest man in Lebanon.</a:t>
            </a:r>
          </a:p>
          <a:p>
            <a:r>
              <a:rPr lang="en-US" dirty="0" smtClean="0"/>
              <a:t>Studied at AUB and</a:t>
            </a:r>
          </a:p>
          <a:p>
            <a:r>
              <a:rPr lang="en-US" dirty="0" smtClean="0"/>
              <a:t>at Harvard. Prime Minister </a:t>
            </a:r>
          </a:p>
          <a:p>
            <a:r>
              <a:rPr lang="en-US" dirty="0" smtClean="0"/>
              <a:t>until March, 2013. P.M.</a:t>
            </a:r>
          </a:p>
          <a:p>
            <a:r>
              <a:rPr lang="en-US" dirty="0" smtClean="0"/>
              <a:t>designate is </a:t>
            </a:r>
            <a:r>
              <a:rPr lang="en-US" dirty="0" err="1" smtClean="0"/>
              <a:t>Tammam</a:t>
            </a:r>
            <a:r>
              <a:rPr lang="en-US" dirty="0" smtClean="0"/>
              <a:t> </a:t>
            </a:r>
          </a:p>
          <a:p>
            <a:r>
              <a:rPr lang="en-US" dirty="0" smtClean="0"/>
              <a:t>Salam.</a:t>
            </a:r>
            <a:endParaRPr lang="en-US" dirty="0"/>
          </a:p>
        </p:txBody>
      </p:sp>
      <p:sp>
        <p:nvSpPr>
          <p:cNvPr id="64519" name="Text Box 9"/>
          <p:cNvSpPr txBox="1">
            <a:spLocks noChangeArrowheads="1"/>
          </p:cNvSpPr>
          <p:nvPr/>
        </p:nvSpPr>
        <p:spPr bwMode="auto">
          <a:xfrm>
            <a:off x="152400" y="3962400"/>
            <a:ext cx="3292889" cy="2308324"/>
          </a:xfrm>
          <a:prstGeom prst="rect">
            <a:avLst/>
          </a:prstGeom>
          <a:noFill/>
          <a:ln w="9525">
            <a:noFill/>
            <a:miter lim="800000"/>
            <a:headEnd/>
            <a:tailEnd/>
          </a:ln>
        </p:spPr>
        <p:txBody>
          <a:bodyPr wrap="none">
            <a:spAutoFit/>
          </a:bodyPr>
          <a:lstStyle/>
          <a:p>
            <a:r>
              <a:rPr lang="en-US" dirty="0"/>
              <a:t>Michel </a:t>
            </a:r>
            <a:r>
              <a:rPr lang="en-US" dirty="0" smtClean="0"/>
              <a:t>Suleiman </a:t>
            </a:r>
            <a:r>
              <a:rPr lang="en-US" dirty="0"/>
              <a:t>(1948-)</a:t>
            </a:r>
          </a:p>
          <a:p>
            <a:r>
              <a:rPr lang="en-US" dirty="0" smtClean="0"/>
              <a:t>President since 2008. </a:t>
            </a:r>
          </a:p>
          <a:p>
            <a:r>
              <a:rPr lang="en-US" dirty="0" smtClean="0"/>
              <a:t>Christian, ex-military</a:t>
            </a:r>
            <a:r>
              <a:rPr lang="en-US" dirty="0"/>
              <a:t>, </a:t>
            </a:r>
            <a:endParaRPr lang="en-US" dirty="0" smtClean="0"/>
          </a:p>
          <a:p>
            <a:r>
              <a:rPr lang="en-US" dirty="0" smtClean="0"/>
              <a:t>known for </a:t>
            </a:r>
            <a:r>
              <a:rPr lang="en-US" dirty="0"/>
              <a:t>keeping </a:t>
            </a:r>
            <a:endParaRPr lang="en-US" dirty="0" smtClean="0"/>
          </a:p>
          <a:p>
            <a:r>
              <a:rPr lang="en-US" dirty="0"/>
              <a:t>t</a:t>
            </a:r>
            <a:r>
              <a:rPr lang="en-US" dirty="0" smtClean="0"/>
              <a:t>he army</a:t>
            </a:r>
            <a:r>
              <a:rPr lang="en-US" dirty="0"/>
              <a:t> </a:t>
            </a:r>
            <a:r>
              <a:rPr lang="en-US" dirty="0" smtClean="0"/>
              <a:t>out </a:t>
            </a:r>
            <a:r>
              <a:rPr lang="en-US" dirty="0"/>
              <a:t>of </a:t>
            </a:r>
            <a:endParaRPr lang="en-US" dirty="0" smtClean="0"/>
          </a:p>
          <a:p>
            <a:r>
              <a:rPr lang="en-US" dirty="0" smtClean="0"/>
              <a:t>sectarian politics</a:t>
            </a:r>
            <a:r>
              <a:rPr lang="en-US" dirty="0"/>
              <a:t>. </a:t>
            </a:r>
          </a:p>
        </p:txBody>
      </p:sp>
      <p:pic>
        <p:nvPicPr>
          <p:cNvPr id="64520" name="Picture 10" descr="Pres_%20Sleiman"/>
          <p:cNvPicPr>
            <a:picLocks noChangeAspect="1" noChangeArrowheads="1"/>
          </p:cNvPicPr>
          <p:nvPr/>
        </p:nvPicPr>
        <p:blipFill>
          <a:blip r:embed="rId4" cstate="print"/>
          <a:srcRect/>
          <a:stretch>
            <a:fillRect/>
          </a:stretch>
        </p:blipFill>
        <p:spPr bwMode="auto">
          <a:xfrm>
            <a:off x="609600" y="762000"/>
            <a:ext cx="1979613" cy="2952750"/>
          </a:xfrm>
          <a:prstGeom prst="rect">
            <a:avLst/>
          </a:prstGeom>
          <a:noFill/>
          <a:ln w="9525">
            <a:noFill/>
            <a:miter lim="800000"/>
            <a:headEnd/>
            <a:tailEnd/>
          </a:ln>
        </p:spPr>
      </p:pic>
      <p:pic>
        <p:nvPicPr>
          <p:cNvPr id="18434" name="Picture 2" descr="http://i.telegraph.co.uk/multimedia/archive/01810/Mikati-2_181081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984" y="990600"/>
            <a:ext cx="4280316" cy="2670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0"/>
            <a:ext cx="7772400" cy="762000"/>
          </a:xfrm>
        </p:spPr>
        <p:txBody>
          <a:bodyPr/>
          <a:lstStyle/>
          <a:p>
            <a:pPr eaLnBrk="1" hangingPunct="1"/>
            <a:r>
              <a:rPr lang="en-US" dirty="0" smtClean="0"/>
              <a:t>Lebanon’s 2010 Leaders</a:t>
            </a:r>
          </a:p>
        </p:txBody>
      </p:sp>
      <p:sp>
        <p:nvSpPr>
          <p:cNvPr id="64515" name="Text Box 3"/>
          <p:cNvSpPr txBox="1">
            <a:spLocks noChangeArrowheads="1"/>
          </p:cNvSpPr>
          <p:nvPr/>
        </p:nvSpPr>
        <p:spPr bwMode="auto">
          <a:xfrm>
            <a:off x="685800" y="6519446"/>
            <a:ext cx="4332212" cy="338554"/>
          </a:xfrm>
          <a:prstGeom prst="rect">
            <a:avLst/>
          </a:prstGeom>
          <a:noFill/>
          <a:ln w="9525">
            <a:noFill/>
            <a:miter lim="800000"/>
            <a:headEnd/>
            <a:tailEnd/>
          </a:ln>
        </p:spPr>
        <p:txBody>
          <a:bodyPr wrap="none">
            <a:spAutoFit/>
          </a:bodyPr>
          <a:lstStyle/>
          <a:p>
            <a:r>
              <a:rPr lang="en-US" sz="1600" dirty="0">
                <a:hlinkClick r:id="rId3"/>
              </a:rPr>
              <a:t>http://www.lebanonembassyus.org/Kids/Facts.htm</a:t>
            </a:r>
            <a:endParaRPr lang="en-US" sz="1600" dirty="0"/>
          </a:p>
        </p:txBody>
      </p:sp>
      <p:pic>
        <p:nvPicPr>
          <p:cNvPr id="64516" name="Picture 5" descr="SpeakerofHouse"/>
          <p:cNvPicPr>
            <a:picLocks noChangeAspect="1" noChangeArrowheads="1"/>
          </p:cNvPicPr>
          <p:nvPr/>
        </p:nvPicPr>
        <p:blipFill>
          <a:blip r:embed="rId4" cstate="print"/>
          <a:srcRect/>
          <a:stretch>
            <a:fillRect/>
          </a:stretch>
        </p:blipFill>
        <p:spPr bwMode="auto">
          <a:xfrm>
            <a:off x="3429000" y="990600"/>
            <a:ext cx="2133600" cy="2703988"/>
          </a:xfrm>
          <a:prstGeom prst="rect">
            <a:avLst/>
          </a:prstGeom>
          <a:noFill/>
          <a:ln w="9525">
            <a:noFill/>
            <a:miter lim="800000"/>
            <a:headEnd/>
            <a:tailEnd/>
          </a:ln>
        </p:spPr>
      </p:pic>
      <p:sp>
        <p:nvSpPr>
          <p:cNvPr id="64517" name="Text Box 7"/>
          <p:cNvSpPr txBox="1">
            <a:spLocks noChangeArrowheads="1"/>
          </p:cNvSpPr>
          <p:nvPr/>
        </p:nvSpPr>
        <p:spPr bwMode="auto">
          <a:xfrm>
            <a:off x="3352800" y="4038600"/>
            <a:ext cx="3081293" cy="2308324"/>
          </a:xfrm>
          <a:prstGeom prst="rect">
            <a:avLst/>
          </a:prstGeom>
          <a:noFill/>
          <a:ln w="9525">
            <a:noFill/>
            <a:miter lim="800000"/>
            <a:headEnd/>
            <a:tailEnd/>
          </a:ln>
        </p:spPr>
        <p:txBody>
          <a:bodyPr wrap="none">
            <a:spAutoFit/>
          </a:bodyPr>
          <a:lstStyle/>
          <a:p>
            <a:r>
              <a:rPr lang="en-US" dirty="0" err="1"/>
              <a:t>Nabih</a:t>
            </a:r>
            <a:r>
              <a:rPr lang="en-US" dirty="0"/>
              <a:t> Berry (1938-)</a:t>
            </a:r>
          </a:p>
          <a:p>
            <a:r>
              <a:rPr lang="en-US" dirty="0"/>
              <a:t>Speaker of </a:t>
            </a:r>
            <a:r>
              <a:rPr lang="en-US" dirty="0" smtClean="0"/>
              <a:t>House since</a:t>
            </a:r>
            <a:endParaRPr lang="en-US" dirty="0"/>
          </a:p>
          <a:p>
            <a:r>
              <a:rPr lang="en-US" dirty="0" err="1" smtClean="0"/>
              <a:t>Shi’ia</a:t>
            </a:r>
            <a:r>
              <a:rPr lang="en-US" dirty="0"/>
              <a:t>. Said to be</a:t>
            </a:r>
          </a:p>
          <a:p>
            <a:r>
              <a:rPr lang="en-US" dirty="0"/>
              <a:t>Syrian </a:t>
            </a:r>
            <a:r>
              <a:rPr lang="en-US" dirty="0" smtClean="0"/>
              <a:t>ally and link </a:t>
            </a:r>
            <a:r>
              <a:rPr lang="en-US" dirty="0"/>
              <a:t>to </a:t>
            </a:r>
            <a:endParaRPr lang="en-US" dirty="0" smtClean="0"/>
          </a:p>
          <a:p>
            <a:r>
              <a:rPr lang="en-US" dirty="0" err="1" smtClean="0"/>
              <a:t>Hizbullah</a:t>
            </a:r>
            <a:r>
              <a:rPr lang="en-US" dirty="0"/>
              <a:t>. </a:t>
            </a:r>
            <a:endParaRPr lang="en-US" dirty="0" smtClean="0"/>
          </a:p>
          <a:p>
            <a:r>
              <a:rPr lang="en-US" dirty="0" smtClean="0"/>
              <a:t>Lived </a:t>
            </a:r>
            <a:r>
              <a:rPr lang="en-US" dirty="0"/>
              <a:t>in U.S.</a:t>
            </a:r>
          </a:p>
        </p:txBody>
      </p:sp>
      <p:sp>
        <p:nvSpPr>
          <p:cNvPr id="64518" name="Text Box 8"/>
          <p:cNvSpPr txBox="1">
            <a:spLocks noChangeArrowheads="1"/>
          </p:cNvSpPr>
          <p:nvPr/>
        </p:nvSpPr>
        <p:spPr bwMode="auto">
          <a:xfrm>
            <a:off x="6553200" y="3811587"/>
            <a:ext cx="3702050" cy="3046413"/>
          </a:xfrm>
          <a:prstGeom prst="rect">
            <a:avLst/>
          </a:prstGeom>
          <a:noFill/>
          <a:ln w="9525">
            <a:noFill/>
            <a:miter lim="800000"/>
            <a:headEnd/>
            <a:tailEnd/>
          </a:ln>
        </p:spPr>
        <p:txBody>
          <a:bodyPr wrap="none">
            <a:spAutoFit/>
          </a:bodyPr>
          <a:lstStyle/>
          <a:p>
            <a:r>
              <a:rPr lang="en-US" dirty="0" err="1"/>
              <a:t>Saad</a:t>
            </a:r>
            <a:r>
              <a:rPr lang="en-US" dirty="0"/>
              <a:t> Hariri (</a:t>
            </a:r>
            <a:r>
              <a:rPr lang="en-US" dirty="0" smtClean="0"/>
              <a:t>1970-)</a:t>
            </a:r>
            <a:endParaRPr lang="en-US" dirty="0"/>
          </a:p>
          <a:p>
            <a:r>
              <a:rPr lang="en-US" dirty="0"/>
              <a:t>Son of assassinated </a:t>
            </a:r>
          </a:p>
          <a:p>
            <a:r>
              <a:rPr lang="en-US" dirty="0" err="1"/>
              <a:t>Rafiq</a:t>
            </a:r>
            <a:r>
              <a:rPr lang="en-US" dirty="0"/>
              <a:t> Hariri; his mother</a:t>
            </a:r>
          </a:p>
          <a:p>
            <a:r>
              <a:rPr lang="en-US" dirty="0"/>
              <a:t>is </a:t>
            </a:r>
            <a:r>
              <a:rPr lang="en-US" dirty="0" smtClean="0"/>
              <a:t>Saudi. </a:t>
            </a:r>
            <a:r>
              <a:rPr lang="en-US" dirty="0"/>
              <a:t>Studied </a:t>
            </a:r>
          </a:p>
          <a:p>
            <a:r>
              <a:rPr lang="en-US" dirty="0"/>
              <a:t>business at Georgetown. </a:t>
            </a:r>
          </a:p>
          <a:p>
            <a:r>
              <a:rPr lang="en-US" dirty="0"/>
              <a:t>Leader of March14 </a:t>
            </a:r>
          </a:p>
          <a:p>
            <a:r>
              <a:rPr lang="en-US" dirty="0"/>
              <a:t>(anti-Syrian), predominantly</a:t>
            </a:r>
          </a:p>
          <a:p>
            <a:r>
              <a:rPr lang="en-US" dirty="0"/>
              <a:t>Sunni group. </a:t>
            </a:r>
          </a:p>
        </p:txBody>
      </p:sp>
      <p:sp>
        <p:nvSpPr>
          <p:cNvPr id="64519" name="Text Box 9"/>
          <p:cNvSpPr txBox="1">
            <a:spLocks noChangeArrowheads="1"/>
          </p:cNvSpPr>
          <p:nvPr/>
        </p:nvSpPr>
        <p:spPr bwMode="auto">
          <a:xfrm>
            <a:off x="152400" y="3962400"/>
            <a:ext cx="3138488" cy="2308225"/>
          </a:xfrm>
          <a:prstGeom prst="rect">
            <a:avLst/>
          </a:prstGeom>
          <a:noFill/>
          <a:ln w="9525">
            <a:noFill/>
            <a:miter lim="800000"/>
            <a:headEnd/>
            <a:tailEnd/>
          </a:ln>
        </p:spPr>
        <p:txBody>
          <a:bodyPr wrap="none">
            <a:spAutoFit/>
          </a:bodyPr>
          <a:lstStyle/>
          <a:p>
            <a:r>
              <a:rPr lang="en-US" dirty="0"/>
              <a:t>Michel </a:t>
            </a:r>
            <a:r>
              <a:rPr lang="en-US" dirty="0" err="1"/>
              <a:t>Sleiman</a:t>
            </a:r>
            <a:r>
              <a:rPr lang="en-US" dirty="0"/>
              <a:t> (1948-)</a:t>
            </a:r>
          </a:p>
          <a:p>
            <a:r>
              <a:rPr lang="en-US" dirty="0"/>
              <a:t>President. Christian.</a:t>
            </a:r>
          </a:p>
          <a:p>
            <a:r>
              <a:rPr lang="en-US" dirty="0"/>
              <a:t>Ex-military, known </a:t>
            </a:r>
          </a:p>
          <a:p>
            <a:r>
              <a:rPr lang="en-US" dirty="0"/>
              <a:t>for keeping army</a:t>
            </a:r>
          </a:p>
          <a:p>
            <a:r>
              <a:rPr lang="en-US" dirty="0"/>
              <a:t>out of sectarian</a:t>
            </a:r>
          </a:p>
          <a:p>
            <a:r>
              <a:rPr lang="en-US" dirty="0"/>
              <a:t>politics. </a:t>
            </a:r>
          </a:p>
        </p:txBody>
      </p:sp>
      <p:pic>
        <p:nvPicPr>
          <p:cNvPr id="64520" name="Picture 10" descr="Pres_%20Sleiman"/>
          <p:cNvPicPr>
            <a:picLocks noChangeAspect="1" noChangeArrowheads="1"/>
          </p:cNvPicPr>
          <p:nvPr/>
        </p:nvPicPr>
        <p:blipFill>
          <a:blip r:embed="rId5" cstate="print"/>
          <a:srcRect/>
          <a:stretch>
            <a:fillRect/>
          </a:stretch>
        </p:blipFill>
        <p:spPr bwMode="auto">
          <a:xfrm>
            <a:off x="609600" y="762000"/>
            <a:ext cx="1979613" cy="2952750"/>
          </a:xfrm>
          <a:prstGeom prst="rect">
            <a:avLst/>
          </a:prstGeom>
          <a:noFill/>
          <a:ln w="9525">
            <a:noFill/>
            <a:miter lim="800000"/>
            <a:headEnd/>
            <a:tailEnd/>
          </a:ln>
        </p:spPr>
      </p:pic>
      <p:pic>
        <p:nvPicPr>
          <p:cNvPr id="64521" name="Picture 2"/>
          <p:cNvPicPr>
            <a:picLocks noChangeAspect="1" noChangeArrowheads="1"/>
          </p:cNvPicPr>
          <p:nvPr/>
        </p:nvPicPr>
        <p:blipFill>
          <a:blip r:embed="rId6" cstate="print"/>
          <a:srcRect/>
          <a:stretch>
            <a:fillRect/>
          </a:stretch>
        </p:blipFill>
        <p:spPr bwMode="auto">
          <a:xfrm>
            <a:off x="6295722" y="914400"/>
            <a:ext cx="2514903" cy="2780188"/>
          </a:xfrm>
          <a:prstGeom prst="rect">
            <a:avLst/>
          </a:prstGeom>
          <a:noFill/>
          <a:ln w="9525">
            <a:noFill/>
            <a:miter lim="800000"/>
            <a:headEnd/>
            <a:tailEnd/>
          </a:ln>
        </p:spPr>
      </p:pic>
    </p:spTree>
    <p:extLst>
      <p:ext uri="{BB962C8B-B14F-4D97-AF65-F5344CB8AC3E}">
        <p14:creationId xmlns:p14="http://schemas.microsoft.com/office/powerpoint/2010/main" val="39825565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762000"/>
          </a:xfrm>
        </p:spPr>
        <p:txBody>
          <a:bodyPr/>
          <a:lstStyle/>
          <a:p>
            <a:pPr eaLnBrk="1" hangingPunct="1"/>
            <a:r>
              <a:rPr lang="en-US" smtClean="0"/>
              <a:t>Those who governed Lebanon (2003)</a:t>
            </a:r>
          </a:p>
        </p:txBody>
      </p:sp>
      <p:pic>
        <p:nvPicPr>
          <p:cNvPr id="65539" name="Picture 3" descr="berri_n"/>
          <p:cNvPicPr>
            <a:picLocks noChangeAspect="1" noChangeArrowheads="1"/>
          </p:cNvPicPr>
          <p:nvPr/>
        </p:nvPicPr>
        <p:blipFill>
          <a:blip r:embed="rId3" cstate="print"/>
          <a:srcRect/>
          <a:stretch>
            <a:fillRect/>
          </a:stretch>
        </p:blipFill>
        <p:spPr bwMode="auto">
          <a:xfrm>
            <a:off x="3200400" y="1219200"/>
            <a:ext cx="2138363" cy="3124200"/>
          </a:xfrm>
          <a:prstGeom prst="rect">
            <a:avLst/>
          </a:prstGeom>
          <a:noFill/>
          <a:ln w="9525">
            <a:noFill/>
            <a:miter lim="800000"/>
            <a:headEnd/>
            <a:tailEnd/>
          </a:ln>
        </p:spPr>
      </p:pic>
      <p:pic>
        <p:nvPicPr>
          <p:cNvPr id="65540" name="Picture 4" descr="lahoud_e"/>
          <p:cNvPicPr>
            <a:picLocks noChangeAspect="1" noChangeArrowheads="1"/>
          </p:cNvPicPr>
          <p:nvPr/>
        </p:nvPicPr>
        <p:blipFill>
          <a:blip r:embed="rId4" cstate="print"/>
          <a:srcRect/>
          <a:stretch>
            <a:fillRect/>
          </a:stretch>
        </p:blipFill>
        <p:spPr bwMode="auto">
          <a:xfrm>
            <a:off x="457200" y="1066800"/>
            <a:ext cx="2190750" cy="3457575"/>
          </a:xfrm>
          <a:prstGeom prst="rect">
            <a:avLst/>
          </a:prstGeom>
          <a:noFill/>
          <a:ln w="9525">
            <a:noFill/>
            <a:miter lim="800000"/>
            <a:headEnd/>
            <a:tailEnd/>
          </a:ln>
        </p:spPr>
      </p:pic>
      <p:pic>
        <p:nvPicPr>
          <p:cNvPr id="65541" name="Picture 5" descr="hariri_r"/>
          <p:cNvPicPr>
            <a:picLocks noChangeAspect="1" noChangeArrowheads="1"/>
          </p:cNvPicPr>
          <p:nvPr/>
        </p:nvPicPr>
        <p:blipFill>
          <a:blip r:embed="rId5" cstate="print"/>
          <a:srcRect/>
          <a:stretch>
            <a:fillRect/>
          </a:stretch>
        </p:blipFill>
        <p:spPr bwMode="auto">
          <a:xfrm>
            <a:off x="6324600" y="1143000"/>
            <a:ext cx="2443163" cy="3452813"/>
          </a:xfrm>
          <a:prstGeom prst="rect">
            <a:avLst/>
          </a:prstGeom>
          <a:noFill/>
          <a:ln w="9525">
            <a:noFill/>
            <a:miter lim="800000"/>
            <a:headEnd/>
            <a:tailEnd/>
          </a:ln>
        </p:spPr>
      </p:pic>
      <p:sp>
        <p:nvSpPr>
          <p:cNvPr id="65542" name="Text Box 6"/>
          <p:cNvSpPr txBox="1">
            <a:spLocks noChangeArrowheads="1"/>
          </p:cNvSpPr>
          <p:nvPr/>
        </p:nvSpPr>
        <p:spPr bwMode="auto">
          <a:xfrm>
            <a:off x="0" y="4575175"/>
            <a:ext cx="2819400" cy="830997"/>
          </a:xfrm>
          <a:prstGeom prst="rect">
            <a:avLst/>
          </a:prstGeom>
          <a:noFill/>
          <a:ln w="9525">
            <a:noFill/>
            <a:miter lim="800000"/>
            <a:headEnd/>
            <a:tailEnd/>
          </a:ln>
        </p:spPr>
        <p:txBody>
          <a:bodyPr>
            <a:spAutoFit/>
          </a:bodyPr>
          <a:lstStyle/>
          <a:p>
            <a:r>
              <a:rPr lang="en-US" dirty="0"/>
              <a:t>Emile </a:t>
            </a:r>
            <a:r>
              <a:rPr lang="en-US" dirty="0" err="1"/>
              <a:t>Lahoud</a:t>
            </a:r>
            <a:r>
              <a:rPr lang="en-US" dirty="0"/>
              <a:t>, </a:t>
            </a:r>
            <a:r>
              <a:rPr lang="en-US" dirty="0" smtClean="0"/>
              <a:t>1936-</a:t>
            </a:r>
            <a:endParaRPr lang="en-US" dirty="0"/>
          </a:p>
          <a:p>
            <a:r>
              <a:rPr lang="en-US" dirty="0"/>
              <a:t>President. </a:t>
            </a:r>
          </a:p>
        </p:txBody>
      </p:sp>
      <p:sp>
        <p:nvSpPr>
          <p:cNvPr id="65543" name="Text Box 7"/>
          <p:cNvSpPr txBox="1">
            <a:spLocks noChangeArrowheads="1"/>
          </p:cNvSpPr>
          <p:nvPr/>
        </p:nvSpPr>
        <p:spPr bwMode="auto">
          <a:xfrm>
            <a:off x="6400800" y="4648200"/>
            <a:ext cx="2858475" cy="2308324"/>
          </a:xfrm>
          <a:prstGeom prst="rect">
            <a:avLst/>
          </a:prstGeom>
          <a:noFill/>
          <a:ln w="9525">
            <a:noFill/>
            <a:miter lim="800000"/>
            <a:headEnd/>
            <a:tailEnd/>
          </a:ln>
        </p:spPr>
        <p:txBody>
          <a:bodyPr wrap="none">
            <a:spAutoFit/>
          </a:bodyPr>
          <a:lstStyle/>
          <a:p>
            <a:r>
              <a:rPr lang="en-US" dirty="0" err="1"/>
              <a:t>Rafiq</a:t>
            </a:r>
            <a:r>
              <a:rPr lang="en-US" dirty="0"/>
              <a:t> Hariri, 1944-05</a:t>
            </a:r>
          </a:p>
          <a:p>
            <a:r>
              <a:rPr lang="en-US" dirty="0"/>
              <a:t>Prime Minister</a:t>
            </a:r>
          </a:p>
          <a:p>
            <a:r>
              <a:rPr lang="en-US" dirty="0"/>
              <a:t>Sunni. Technocrat. </a:t>
            </a:r>
          </a:p>
          <a:p>
            <a:r>
              <a:rPr lang="en-US" dirty="0"/>
              <a:t>Wealth came from </a:t>
            </a:r>
          </a:p>
          <a:p>
            <a:r>
              <a:rPr lang="en-US" dirty="0"/>
              <a:t>construction in S.A</a:t>
            </a:r>
            <a:r>
              <a:rPr lang="en-US" dirty="0" smtClean="0"/>
              <a:t>.</a:t>
            </a:r>
          </a:p>
          <a:p>
            <a:r>
              <a:rPr lang="en-US" dirty="0" smtClean="0"/>
              <a:t>Assassinated.</a:t>
            </a:r>
            <a:endParaRPr lang="en-US" dirty="0"/>
          </a:p>
        </p:txBody>
      </p:sp>
      <p:sp>
        <p:nvSpPr>
          <p:cNvPr id="65544" name="Text Box 8"/>
          <p:cNvSpPr txBox="1">
            <a:spLocks noChangeArrowheads="1"/>
          </p:cNvSpPr>
          <p:nvPr/>
        </p:nvSpPr>
        <p:spPr bwMode="auto">
          <a:xfrm>
            <a:off x="3124200" y="4724400"/>
            <a:ext cx="2517036" cy="830997"/>
          </a:xfrm>
          <a:prstGeom prst="rect">
            <a:avLst/>
          </a:prstGeom>
          <a:noFill/>
          <a:ln w="9525">
            <a:noFill/>
            <a:miter lim="800000"/>
            <a:headEnd/>
            <a:tailEnd/>
          </a:ln>
        </p:spPr>
        <p:txBody>
          <a:bodyPr wrap="none">
            <a:spAutoFit/>
          </a:bodyPr>
          <a:lstStyle/>
          <a:p>
            <a:r>
              <a:rPr lang="en-US" dirty="0" err="1"/>
              <a:t>Nabih</a:t>
            </a:r>
            <a:r>
              <a:rPr lang="en-US" dirty="0"/>
              <a:t> </a:t>
            </a:r>
            <a:r>
              <a:rPr lang="en-US" dirty="0" err="1"/>
              <a:t>Berri</a:t>
            </a:r>
            <a:r>
              <a:rPr lang="en-US" dirty="0"/>
              <a:t>, </a:t>
            </a:r>
            <a:r>
              <a:rPr lang="en-US" dirty="0" smtClean="0"/>
              <a:t>1938-</a:t>
            </a:r>
            <a:endParaRPr lang="en-US" dirty="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152400"/>
            <a:ext cx="7772400" cy="685800"/>
          </a:xfrm>
        </p:spPr>
        <p:txBody>
          <a:bodyPr/>
          <a:lstStyle/>
          <a:p>
            <a:pPr eaLnBrk="1" hangingPunct="1"/>
            <a:r>
              <a:rPr lang="en-US" dirty="0" err="1" smtClean="0"/>
              <a:t>Hizbullah</a:t>
            </a:r>
            <a:r>
              <a:rPr lang="en-US" dirty="0" smtClean="0"/>
              <a:t>.  (</a:t>
            </a:r>
            <a:r>
              <a:rPr lang="en-US" dirty="0" err="1" smtClean="0"/>
              <a:t>Hizb</a:t>
            </a:r>
            <a:r>
              <a:rPr lang="en-US" dirty="0" smtClean="0"/>
              <a:t> Allah) – the Party of God</a:t>
            </a:r>
          </a:p>
        </p:txBody>
      </p:sp>
      <p:sp>
        <p:nvSpPr>
          <p:cNvPr id="66563" name="Text Box 3"/>
          <p:cNvSpPr txBox="1">
            <a:spLocks noChangeArrowheads="1"/>
          </p:cNvSpPr>
          <p:nvPr/>
        </p:nvSpPr>
        <p:spPr bwMode="auto">
          <a:xfrm>
            <a:off x="228600" y="6400800"/>
            <a:ext cx="4044950" cy="457200"/>
          </a:xfrm>
          <a:prstGeom prst="rect">
            <a:avLst/>
          </a:prstGeom>
          <a:noFill/>
          <a:ln w="9525">
            <a:noFill/>
            <a:miter lim="800000"/>
            <a:headEnd/>
            <a:tailEnd/>
          </a:ln>
        </p:spPr>
        <p:txBody>
          <a:bodyPr wrap="none">
            <a:spAutoFit/>
          </a:bodyPr>
          <a:lstStyle/>
          <a:p>
            <a:r>
              <a:rPr lang="en-US" sz="1200"/>
              <a:t>http://almashriq.hiof.no/lebanon/300/320/324/324.2/hizballah</a:t>
            </a:r>
            <a:r>
              <a:rPr lang="en-US"/>
              <a:t>/</a:t>
            </a:r>
          </a:p>
        </p:txBody>
      </p:sp>
      <p:sp>
        <p:nvSpPr>
          <p:cNvPr id="66564" name="Text Box 4"/>
          <p:cNvSpPr txBox="1">
            <a:spLocks noChangeArrowheads="1"/>
          </p:cNvSpPr>
          <p:nvPr/>
        </p:nvSpPr>
        <p:spPr bwMode="auto">
          <a:xfrm>
            <a:off x="152400" y="1066800"/>
            <a:ext cx="6019800" cy="2677656"/>
          </a:xfrm>
          <a:prstGeom prst="rect">
            <a:avLst/>
          </a:prstGeom>
          <a:noFill/>
          <a:ln w="9525">
            <a:noFill/>
            <a:miter lim="800000"/>
            <a:headEnd/>
            <a:tailEnd/>
          </a:ln>
        </p:spPr>
        <p:txBody>
          <a:bodyPr wrap="square">
            <a:spAutoFit/>
          </a:bodyPr>
          <a:lstStyle/>
          <a:p>
            <a:r>
              <a:rPr lang="en-US" dirty="0"/>
              <a:t>Political organization which coalesced in </a:t>
            </a:r>
            <a:r>
              <a:rPr lang="en-US" dirty="0" smtClean="0"/>
              <a:t> 1982</a:t>
            </a:r>
            <a:r>
              <a:rPr lang="en-US" dirty="0"/>
              <a:t>, following early leadership from Imam Musa Sadr (disappeared in Libya in 1978).</a:t>
            </a:r>
          </a:p>
          <a:p>
            <a:r>
              <a:rPr lang="en-US" dirty="0"/>
              <a:t>Predominantly Shi-a, </a:t>
            </a:r>
            <a:r>
              <a:rPr lang="en-US" dirty="0" smtClean="0"/>
              <a:t>it became </a:t>
            </a:r>
            <a:r>
              <a:rPr lang="en-US" dirty="0"/>
              <a:t>a power in Lebanese Parliament </a:t>
            </a:r>
            <a:r>
              <a:rPr lang="en-US" dirty="0" smtClean="0"/>
              <a:t>(w/ </a:t>
            </a:r>
            <a:r>
              <a:rPr lang="en-US" dirty="0" err="1" smtClean="0"/>
              <a:t>Amal</a:t>
            </a:r>
            <a:r>
              <a:rPr lang="en-US" dirty="0"/>
              <a:t>). Effective military presence against Israel, and against troops from US and France. Strongly opposed</a:t>
            </a:r>
          </a:p>
        </p:txBody>
      </p:sp>
      <p:pic>
        <p:nvPicPr>
          <p:cNvPr id="66565" name="Picture 5" descr="_36538286_nasrallah_ap150"/>
          <p:cNvPicPr>
            <a:picLocks noChangeAspect="1" noChangeArrowheads="1"/>
          </p:cNvPicPr>
          <p:nvPr/>
        </p:nvPicPr>
        <p:blipFill>
          <a:blip r:embed="rId3" cstate="print"/>
          <a:srcRect/>
          <a:stretch>
            <a:fillRect/>
          </a:stretch>
        </p:blipFill>
        <p:spPr bwMode="auto">
          <a:xfrm>
            <a:off x="6553200" y="685800"/>
            <a:ext cx="2046288" cy="2590800"/>
          </a:xfrm>
          <a:prstGeom prst="rect">
            <a:avLst/>
          </a:prstGeom>
          <a:noFill/>
          <a:ln w="9525">
            <a:noFill/>
            <a:miter lim="800000"/>
            <a:headEnd/>
            <a:tailEnd/>
          </a:ln>
        </p:spPr>
      </p:pic>
      <p:sp>
        <p:nvSpPr>
          <p:cNvPr id="66566" name="Text Box 6"/>
          <p:cNvSpPr txBox="1">
            <a:spLocks noChangeArrowheads="1"/>
          </p:cNvSpPr>
          <p:nvPr/>
        </p:nvSpPr>
        <p:spPr bwMode="auto">
          <a:xfrm>
            <a:off x="60325" y="3622675"/>
            <a:ext cx="8855075" cy="3046988"/>
          </a:xfrm>
          <a:prstGeom prst="rect">
            <a:avLst/>
          </a:prstGeom>
          <a:noFill/>
          <a:ln w="9525">
            <a:noFill/>
            <a:miter lim="800000"/>
            <a:headEnd/>
            <a:tailEnd/>
          </a:ln>
        </p:spPr>
        <p:txBody>
          <a:bodyPr>
            <a:spAutoFit/>
          </a:bodyPr>
          <a:lstStyle/>
          <a:p>
            <a:r>
              <a:rPr lang="en-US" dirty="0"/>
              <a:t>by certain sectors of Lebanese society. Receives money and inspiration from Iran. Provides a range of social, health, and community services, especially in southern Lebanon and southern Beirut—</a:t>
            </a:r>
            <a:r>
              <a:rPr lang="en-US" dirty="0" err="1"/>
              <a:t>Shi’a</a:t>
            </a:r>
            <a:r>
              <a:rPr lang="en-US" dirty="0"/>
              <a:t> strongholds. The kidnapping of some Israeli troops in July 2006 led to the attack by Israel; </a:t>
            </a:r>
            <a:r>
              <a:rPr lang="en-US" dirty="0" err="1"/>
              <a:t>Hizbullah’s</a:t>
            </a:r>
            <a:r>
              <a:rPr lang="en-US" dirty="0"/>
              <a:t> ability to hold them off gained them much support in Lebanon and throughout the Arab world.  The resolution of </a:t>
            </a:r>
            <a:r>
              <a:rPr lang="en-US" dirty="0" smtClean="0"/>
              <a:t>Suleiman’s presidential succession, and Hariri-</a:t>
            </a:r>
            <a:r>
              <a:rPr lang="en-US" dirty="0" err="1" smtClean="0"/>
              <a:t>Mikati</a:t>
            </a:r>
            <a:r>
              <a:rPr lang="en-US" dirty="0" smtClean="0"/>
              <a:t> are considered to </a:t>
            </a:r>
            <a:r>
              <a:rPr lang="en-US" dirty="0"/>
              <a:t>have been </a:t>
            </a:r>
            <a:r>
              <a:rPr lang="en-US" dirty="0" smtClean="0"/>
              <a:t>determined by </a:t>
            </a:r>
            <a:r>
              <a:rPr lang="en-US" dirty="0" err="1" smtClean="0"/>
              <a:t>Hizbullah</a:t>
            </a:r>
            <a:r>
              <a:rPr lang="en-US" dirty="0"/>
              <a:t>.</a:t>
            </a:r>
          </a:p>
        </p:txBody>
      </p:sp>
      <p:sp>
        <p:nvSpPr>
          <p:cNvPr id="66567" name="Text Box 7"/>
          <p:cNvSpPr txBox="1">
            <a:spLocks noChangeArrowheads="1"/>
          </p:cNvSpPr>
          <p:nvPr/>
        </p:nvSpPr>
        <p:spPr bwMode="auto">
          <a:xfrm>
            <a:off x="6477000" y="3276600"/>
            <a:ext cx="2290763" cy="457200"/>
          </a:xfrm>
          <a:prstGeom prst="rect">
            <a:avLst/>
          </a:prstGeom>
          <a:noFill/>
          <a:ln w="9525">
            <a:noFill/>
            <a:miter lim="800000"/>
            <a:headEnd/>
            <a:tailEnd/>
          </a:ln>
        </p:spPr>
        <p:txBody>
          <a:bodyPr wrap="none">
            <a:spAutoFit/>
          </a:bodyPr>
          <a:lstStyle/>
          <a:p>
            <a:r>
              <a:rPr lang="en-US" i="1"/>
              <a:t>Sheikh Nasrallah</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372600" cy="838200"/>
          </a:xfrm>
        </p:spPr>
        <p:txBody>
          <a:bodyPr/>
          <a:lstStyle/>
          <a:p>
            <a:r>
              <a:rPr lang="en-US" dirty="0" smtClean="0"/>
              <a:t>From M. Dick (2010), “</a:t>
            </a:r>
            <a:r>
              <a:rPr lang="en-US" dirty="0" err="1" smtClean="0"/>
              <a:t>Hizballah’s</a:t>
            </a:r>
            <a:r>
              <a:rPr lang="en-US" dirty="0" smtClean="0"/>
              <a:t> Domestic Growing Pains” </a:t>
            </a:r>
            <a:endParaRPr lang="en-US" dirty="0"/>
          </a:p>
        </p:txBody>
      </p:sp>
      <p:sp>
        <p:nvSpPr>
          <p:cNvPr id="3" name="TextBox 2"/>
          <p:cNvSpPr txBox="1"/>
          <p:nvPr/>
        </p:nvSpPr>
        <p:spPr>
          <a:xfrm>
            <a:off x="201168" y="1195209"/>
            <a:ext cx="8726107" cy="5632311"/>
          </a:xfrm>
          <a:prstGeom prst="rect">
            <a:avLst/>
          </a:prstGeom>
          <a:noFill/>
        </p:spPr>
        <p:txBody>
          <a:bodyPr wrap="none" rtlCol="0">
            <a:spAutoFit/>
          </a:bodyPr>
          <a:lstStyle/>
          <a:p>
            <a:r>
              <a:rPr lang="en-US" dirty="0"/>
              <a:t>While </a:t>
            </a:r>
            <a:r>
              <a:rPr lang="en-US" dirty="0" err="1"/>
              <a:t>Hizballah</a:t>
            </a:r>
            <a:r>
              <a:rPr lang="en-US" dirty="0"/>
              <a:t> has not used the last five years to coopt the entirety</a:t>
            </a:r>
          </a:p>
          <a:p>
            <a:r>
              <a:rPr lang="en-US" dirty="0"/>
              <a:t>of the </a:t>
            </a:r>
            <a:r>
              <a:rPr lang="en-US" dirty="0" err="1"/>
              <a:t>Shi‘i</a:t>
            </a:r>
            <a:r>
              <a:rPr lang="en-US" dirty="0"/>
              <a:t> population, it continues to cultivate its core constituency.</a:t>
            </a:r>
          </a:p>
          <a:p>
            <a:r>
              <a:rPr lang="en-US" dirty="0"/>
              <a:t>The large-scale and usually efficient provision of social services to</a:t>
            </a:r>
          </a:p>
          <a:p>
            <a:r>
              <a:rPr lang="en-US" dirty="0"/>
              <a:t>the public is a pillar of </a:t>
            </a:r>
            <a:r>
              <a:rPr lang="en-US" dirty="0" err="1"/>
              <a:t>Hizballah’s</a:t>
            </a:r>
            <a:r>
              <a:rPr lang="en-US" dirty="0"/>
              <a:t> drive to gain the support of the</a:t>
            </a:r>
          </a:p>
          <a:p>
            <a:r>
              <a:rPr lang="en-US" dirty="0"/>
              <a:t>majority of the Shi‘a. The party provides schools, medical facilities,</a:t>
            </a:r>
          </a:p>
          <a:p>
            <a:r>
              <a:rPr lang="en-US" dirty="0"/>
              <a:t>agricultural assistance and support for widows and orphans. But</a:t>
            </a:r>
          </a:p>
          <a:p>
            <a:r>
              <a:rPr lang="en-US" dirty="0" err="1"/>
              <a:t>Hizballah</a:t>
            </a:r>
            <a:r>
              <a:rPr lang="en-US" dirty="0"/>
              <a:t> has been unable to secure the Health, Education or Social</a:t>
            </a:r>
          </a:p>
          <a:p>
            <a:r>
              <a:rPr lang="en-US" dirty="0"/>
              <a:t>Affairs Ministries in the three governments formed since </a:t>
            </a:r>
            <a:r>
              <a:rPr lang="en-US" dirty="0" smtClean="0"/>
              <a:t>Syria’s…</a:t>
            </a:r>
          </a:p>
          <a:p>
            <a:endParaRPr lang="en-US" dirty="0" smtClean="0"/>
          </a:p>
          <a:p>
            <a:r>
              <a:rPr lang="en-US" dirty="0" smtClean="0"/>
              <a:t>…</a:t>
            </a:r>
            <a:r>
              <a:rPr lang="en-US" dirty="0"/>
              <a:t>Whether or not </a:t>
            </a:r>
            <a:r>
              <a:rPr lang="en-US" dirty="0" err="1"/>
              <a:t>Hizballah</a:t>
            </a:r>
            <a:r>
              <a:rPr lang="en-US" dirty="0"/>
              <a:t> prefers to engage in domestic politics is</a:t>
            </a:r>
          </a:p>
          <a:p>
            <a:r>
              <a:rPr lang="en-US" dirty="0"/>
              <a:t>irrelevant; it is under pressure to perform from its core constituency</a:t>
            </a:r>
          </a:p>
          <a:p>
            <a:r>
              <a:rPr lang="en-US" dirty="0"/>
              <a:t>and the system, even if matters are supposedly deadlocked. Prior to</a:t>
            </a:r>
          </a:p>
          <a:p>
            <a:r>
              <a:rPr lang="en-US" dirty="0"/>
              <a:t>2005, Syria’s presence could be blamed for postponing a decision on,</a:t>
            </a:r>
          </a:p>
          <a:p>
            <a:r>
              <a:rPr lang="en-US" dirty="0"/>
              <a:t>for example, how to reform the moribund state bureaucracy, but this</a:t>
            </a:r>
          </a:p>
          <a:p>
            <a:r>
              <a:rPr lang="en-US" dirty="0"/>
              <a:t>excuse is </a:t>
            </a:r>
            <a:r>
              <a:rPr lang="en-US" dirty="0" smtClean="0"/>
              <a:t>fading…</a:t>
            </a:r>
          </a:p>
        </p:txBody>
      </p:sp>
    </p:spTree>
    <p:extLst>
      <p:ext uri="{BB962C8B-B14F-4D97-AF65-F5344CB8AC3E}">
        <p14:creationId xmlns:p14="http://schemas.microsoft.com/office/powerpoint/2010/main" val="115671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5049672" y="228600"/>
            <a:ext cx="3886201" cy="1524000"/>
          </a:xfrm>
        </p:spPr>
        <p:txBody>
          <a:bodyPr/>
          <a:lstStyle/>
          <a:p>
            <a:pPr eaLnBrk="1" hangingPunct="1"/>
            <a:r>
              <a:rPr lang="en-US" dirty="0" smtClean="0"/>
              <a:t>“Greater” Syria in 1914</a:t>
            </a:r>
          </a:p>
        </p:txBody>
      </p:sp>
      <p:pic>
        <p:nvPicPr>
          <p:cNvPr id="25603" name="Picture 1027" descr="syria"/>
          <p:cNvPicPr>
            <a:picLocks noChangeAspect="1" noChangeArrowheads="1"/>
          </p:cNvPicPr>
          <p:nvPr/>
        </p:nvPicPr>
        <p:blipFill>
          <a:blip r:embed="rId3" cstate="print"/>
          <a:srcRect/>
          <a:stretch>
            <a:fillRect/>
          </a:stretch>
        </p:blipFill>
        <p:spPr bwMode="auto">
          <a:xfrm>
            <a:off x="304800" y="533400"/>
            <a:ext cx="4541838" cy="5711825"/>
          </a:xfrm>
          <a:prstGeom prst="rect">
            <a:avLst/>
          </a:prstGeom>
          <a:noFill/>
          <a:ln w="9525">
            <a:noFill/>
            <a:miter lim="800000"/>
            <a:headEnd/>
            <a:tailEnd/>
          </a:ln>
        </p:spPr>
      </p:pic>
      <p:sp>
        <p:nvSpPr>
          <p:cNvPr id="25604" name="Text Box 1028"/>
          <p:cNvSpPr txBox="1">
            <a:spLocks noChangeArrowheads="1"/>
          </p:cNvSpPr>
          <p:nvPr/>
        </p:nvSpPr>
        <p:spPr bwMode="auto">
          <a:xfrm>
            <a:off x="5029200" y="5080535"/>
            <a:ext cx="3507692" cy="707886"/>
          </a:xfrm>
          <a:prstGeom prst="rect">
            <a:avLst/>
          </a:prstGeom>
          <a:noFill/>
          <a:ln w="9525">
            <a:noFill/>
            <a:miter lim="800000"/>
            <a:headEnd/>
            <a:tailEnd/>
          </a:ln>
        </p:spPr>
        <p:txBody>
          <a:bodyPr wrap="none">
            <a:spAutoFit/>
          </a:bodyPr>
          <a:lstStyle/>
          <a:p>
            <a:r>
              <a:rPr lang="en-US" sz="2000" dirty="0"/>
              <a:t>Source: </a:t>
            </a:r>
            <a:r>
              <a:rPr lang="en-US" sz="2000" dirty="0" err="1"/>
              <a:t>Khoury</a:t>
            </a:r>
            <a:r>
              <a:rPr lang="en-US" sz="2000" dirty="0"/>
              <a:t>: </a:t>
            </a:r>
            <a:r>
              <a:rPr lang="en-US" sz="2000" i="1" dirty="0"/>
              <a:t>Urban notables</a:t>
            </a:r>
          </a:p>
          <a:p>
            <a:r>
              <a:rPr lang="en-US" sz="2000" i="1" dirty="0" smtClean="0"/>
              <a:t>     and </a:t>
            </a:r>
            <a:r>
              <a:rPr lang="en-US" sz="2000" i="1" dirty="0"/>
              <a:t>Arab Nationalism</a:t>
            </a:r>
          </a:p>
        </p:txBody>
      </p:sp>
      <p:sp>
        <p:nvSpPr>
          <p:cNvPr id="2" name="TextBox 1"/>
          <p:cNvSpPr txBox="1"/>
          <p:nvPr/>
        </p:nvSpPr>
        <p:spPr>
          <a:xfrm>
            <a:off x="4846638" y="1828800"/>
            <a:ext cx="4424866" cy="1569660"/>
          </a:xfrm>
          <a:prstGeom prst="rect">
            <a:avLst/>
          </a:prstGeom>
          <a:noFill/>
        </p:spPr>
        <p:txBody>
          <a:bodyPr wrap="none" rtlCol="0">
            <a:spAutoFit/>
          </a:bodyPr>
          <a:lstStyle/>
          <a:p>
            <a:r>
              <a:rPr lang="en-US" dirty="0" smtClean="0"/>
              <a:t>Encompassing Syria, Lebanon,</a:t>
            </a:r>
          </a:p>
          <a:p>
            <a:r>
              <a:rPr lang="en-US" dirty="0" smtClean="0"/>
              <a:t>Jordan, Israel, West Bank &amp; Gaza.</a:t>
            </a:r>
          </a:p>
          <a:p>
            <a:endParaRPr lang="en-US" dirty="0" smtClean="0"/>
          </a:p>
          <a:p>
            <a:r>
              <a:rPr lang="en-US" dirty="0" smtClean="0"/>
              <a:t>Note that Aleppo is separate.</a:t>
            </a:r>
            <a:endParaRPr lang="en-US" dirty="0"/>
          </a:p>
        </p:txBody>
      </p:sp>
    </p:spTree>
    <p:extLst>
      <p:ext uri="{BB962C8B-B14F-4D97-AF65-F5344CB8AC3E}">
        <p14:creationId xmlns:p14="http://schemas.microsoft.com/office/powerpoint/2010/main" val="497750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991600" cy="868362"/>
          </a:xfrm>
        </p:spPr>
        <p:txBody>
          <a:bodyPr/>
          <a:lstStyle/>
          <a:p>
            <a:r>
              <a:rPr lang="en-US" sz="3200" b="1" dirty="0" err="1"/>
              <a:t>Rafik</a:t>
            </a:r>
            <a:r>
              <a:rPr lang="en-US" sz="3200" b="1" dirty="0"/>
              <a:t> Hariri murder trial begins at The </a:t>
            </a:r>
            <a:r>
              <a:rPr lang="en-US" sz="3200" b="1" dirty="0" smtClean="0"/>
              <a:t>Hague</a:t>
            </a:r>
            <a:endParaRPr lang="en-US" sz="3200" dirty="0"/>
          </a:p>
        </p:txBody>
      </p:sp>
      <p:sp>
        <p:nvSpPr>
          <p:cNvPr id="3" name="TextBox 2"/>
          <p:cNvSpPr txBox="1"/>
          <p:nvPr/>
        </p:nvSpPr>
        <p:spPr>
          <a:xfrm>
            <a:off x="198120" y="990600"/>
            <a:ext cx="8945880" cy="5447645"/>
          </a:xfrm>
          <a:prstGeom prst="rect">
            <a:avLst/>
          </a:prstGeom>
          <a:noFill/>
        </p:spPr>
        <p:txBody>
          <a:bodyPr wrap="square" rtlCol="0">
            <a:spAutoFit/>
          </a:bodyPr>
          <a:lstStyle/>
          <a:p>
            <a:r>
              <a:rPr lang="en-US" dirty="0" smtClean="0"/>
              <a:t>BBC:  16 </a:t>
            </a:r>
            <a:r>
              <a:rPr lang="en-US" dirty="0"/>
              <a:t>January </a:t>
            </a:r>
            <a:r>
              <a:rPr lang="en-US" dirty="0" smtClean="0"/>
              <a:t>2014</a:t>
            </a:r>
          </a:p>
          <a:p>
            <a:endParaRPr lang="en-US" dirty="0" smtClean="0"/>
          </a:p>
          <a:p>
            <a:r>
              <a:rPr lang="en-US" sz="2400" dirty="0"/>
              <a:t>The trial of four men accused of murdering former Lebanese PM </a:t>
            </a:r>
            <a:r>
              <a:rPr lang="en-US" sz="2400" dirty="0" err="1"/>
              <a:t>Rafik</a:t>
            </a:r>
            <a:r>
              <a:rPr lang="en-US" sz="2400" dirty="0"/>
              <a:t> Hariri has begun at an unprecedented tribunal at The Hague</a:t>
            </a:r>
            <a:r>
              <a:rPr lang="en-US" sz="2400" dirty="0" smtClean="0"/>
              <a:t>.</a:t>
            </a:r>
          </a:p>
          <a:p>
            <a:endParaRPr lang="en-US" sz="2400" dirty="0"/>
          </a:p>
          <a:p>
            <a:r>
              <a:rPr lang="en-US" sz="2400" dirty="0"/>
              <a:t>The four - alleged associates of the Syria-backed militant Shia movement Hezbollah - have not been arrested and are being tried in absentia</a:t>
            </a:r>
            <a:r>
              <a:rPr lang="en-US" sz="2400" dirty="0" smtClean="0"/>
              <a:t>.</a:t>
            </a:r>
          </a:p>
          <a:p>
            <a:endParaRPr lang="en-US" sz="2400" dirty="0"/>
          </a:p>
          <a:p>
            <a:r>
              <a:rPr lang="en-US" sz="2400" dirty="0"/>
              <a:t>Hariri and 21 others were killed by a massive car bomb in Beirut in 2005</a:t>
            </a:r>
            <a:r>
              <a:rPr lang="en-US" sz="2400" dirty="0" smtClean="0"/>
              <a:t>.</a:t>
            </a:r>
          </a:p>
          <a:p>
            <a:endParaRPr lang="en-US" sz="2400" dirty="0"/>
          </a:p>
          <a:p>
            <a:r>
              <a:rPr lang="en-US" sz="2400" dirty="0"/>
              <a:t>The killings </a:t>
            </a:r>
            <a:r>
              <a:rPr lang="en-US" sz="2400" dirty="0" err="1"/>
              <a:t>polarised</a:t>
            </a:r>
            <a:r>
              <a:rPr lang="en-US" sz="2400" dirty="0"/>
              <a:t> Lebanon and led to the withdrawal of Syrian troops. Hezbollah denies any involvement</a:t>
            </a:r>
            <a:r>
              <a:rPr lang="en-US" sz="2000" dirty="0"/>
              <a:t>.</a:t>
            </a:r>
          </a:p>
        </p:txBody>
      </p:sp>
    </p:spTree>
    <p:extLst>
      <p:ext uri="{BB962C8B-B14F-4D97-AF65-F5344CB8AC3E}">
        <p14:creationId xmlns:p14="http://schemas.microsoft.com/office/powerpoint/2010/main" val="3893766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629400" y="274638"/>
            <a:ext cx="2057400" cy="2011362"/>
          </a:xfrm>
        </p:spPr>
        <p:txBody>
          <a:bodyPr/>
          <a:lstStyle/>
          <a:p>
            <a:pPr eaLnBrk="1" hangingPunct="1"/>
            <a:r>
              <a:rPr lang="en-US" smtClean="0"/>
              <a:t>Lebanon: Israeli airstrikes </a:t>
            </a:r>
          </a:p>
        </p:txBody>
      </p:sp>
      <p:pic>
        <p:nvPicPr>
          <p:cNvPr id="67587" name="Picture 3" descr="AugustLebanonDestruct"/>
          <p:cNvPicPr>
            <a:picLocks noChangeAspect="1" noChangeArrowheads="1"/>
          </p:cNvPicPr>
          <p:nvPr/>
        </p:nvPicPr>
        <p:blipFill>
          <a:blip r:embed="rId3" cstate="print"/>
          <a:srcRect/>
          <a:stretch>
            <a:fillRect/>
          </a:stretch>
        </p:blipFill>
        <p:spPr bwMode="auto">
          <a:xfrm>
            <a:off x="381000" y="0"/>
            <a:ext cx="4708525" cy="6686550"/>
          </a:xfrm>
          <a:prstGeom prst="rect">
            <a:avLst/>
          </a:prstGeom>
          <a:noFill/>
          <a:ln w="9525">
            <a:noFill/>
            <a:miter lim="800000"/>
            <a:headEnd/>
            <a:tailEnd/>
          </a:ln>
        </p:spPr>
      </p:pic>
      <p:sp>
        <p:nvSpPr>
          <p:cNvPr id="67588" name="Text Box 4"/>
          <p:cNvSpPr txBox="1">
            <a:spLocks noChangeArrowheads="1"/>
          </p:cNvSpPr>
          <p:nvPr/>
        </p:nvSpPr>
        <p:spPr bwMode="auto">
          <a:xfrm>
            <a:off x="5394325" y="3236913"/>
            <a:ext cx="3105150" cy="1190625"/>
          </a:xfrm>
          <a:prstGeom prst="rect">
            <a:avLst/>
          </a:prstGeom>
          <a:noFill/>
          <a:ln w="9525">
            <a:noFill/>
            <a:miter lim="800000"/>
            <a:headEnd/>
            <a:tailEnd/>
          </a:ln>
        </p:spPr>
        <p:txBody>
          <a:bodyPr wrap="none">
            <a:spAutoFit/>
          </a:bodyPr>
          <a:lstStyle/>
          <a:p>
            <a:r>
              <a:rPr lang="en-US" sz="1800" dirty="0">
                <a:latin typeface="Arial" charset="0"/>
                <a:cs typeface="Arial" charset="0"/>
              </a:rPr>
              <a:t>July 12 through Aug. 4, 2006</a:t>
            </a:r>
          </a:p>
          <a:p>
            <a:endParaRPr lang="en-US" sz="1800" dirty="0">
              <a:latin typeface="Arial" charset="0"/>
              <a:cs typeface="Arial" charset="0"/>
            </a:endParaRPr>
          </a:p>
          <a:p>
            <a:r>
              <a:rPr lang="en-US" sz="1800" dirty="0">
                <a:latin typeface="Arial" charset="0"/>
                <a:cs typeface="Arial" charset="0"/>
              </a:rPr>
              <a:t>Source: New York Times, </a:t>
            </a:r>
          </a:p>
          <a:p>
            <a:r>
              <a:rPr lang="en-US" sz="1800" dirty="0" smtClean="0">
                <a:latin typeface="Arial" charset="0"/>
                <a:cs typeface="Arial" charset="0"/>
              </a:rPr>
              <a:t>August 5, </a:t>
            </a:r>
            <a:r>
              <a:rPr lang="en-US" sz="1800" dirty="0">
                <a:latin typeface="Arial" charset="0"/>
                <a:cs typeface="Arial" charset="0"/>
              </a:rPr>
              <a:t>2006</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629400" y="228600"/>
            <a:ext cx="2286000" cy="1371600"/>
          </a:xfrm>
        </p:spPr>
        <p:txBody>
          <a:bodyPr/>
          <a:lstStyle/>
          <a:p>
            <a:pPr eaLnBrk="1" hangingPunct="1"/>
            <a:r>
              <a:rPr lang="en-US" smtClean="0"/>
              <a:t>Cluster bombs in southern Lebanon </a:t>
            </a:r>
          </a:p>
        </p:txBody>
      </p:sp>
      <p:pic>
        <p:nvPicPr>
          <p:cNvPr id="68611" name="Picture 3" descr="2006_08_25_LebanonClusterBombs"/>
          <p:cNvPicPr>
            <a:picLocks noChangeAspect="1" noChangeArrowheads="1"/>
          </p:cNvPicPr>
          <p:nvPr/>
        </p:nvPicPr>
        <p:blipFill>
          <a:blip r:embed="rId3" cstate="print"/>
          <a:srcRect/>
          <a:stretch>
            <a:fillRect/>
          </a:stretch>
        </p:blipFill>
        <p:spPr bwMode="auto">
          <a:xfrm>
            <a:off x="2362200" y="1600200"/>
            <a:ext cx="6781800" cy="4778375"/>
          </a:xfrm>
          <a:prstGeom prst="rect">
            <a:avLst/>
          </a:prstGeom>
          <a:noFill/>
          <a:ln w="9525">
            <a:noFill/>
            <a:miter lim="800000"/>
            <a:headEnd/>
            <a:tailEnd/>
          </a:ln>
        </p:spPr>
      </p:pic>
      <p:sp>
        <p:nvSpPr>
          <p:cNvPr id="68612" name="Text Box 4"/>
          <p:cNvSpPr txBox="1">
            <a:spLocks noChangeArrowheads="1"/>
          </p:cNvSpPr>
          <p:nvPr/>
        </p:nvSpPr>
        <p:spPr bwMode="auto">
          <a:xfrm>
            <a:off x="1295400" y="6400800"/>
            <a:ext cx="6302375" cy="457200"/>
          </a:xfrm>
          <a:prstGeom prst="rect">
            <a:avLst/>
          </a:prstGeom>
          <a:noFill/>
          <a:ln w="9525">
            <a:noFill/>
            <a:miter lim="800000"/>
            <a:headEnd/>
            <a:tailEnd/>
          </a:ln>
        </p:spPr>
        <p:txBody>
          <a:bodyPr>
            <a:spAutoFit/>
          </a:bodyPr>
          <a:lstStyle/>
          <a:p>
            <a:pPr>
              <a:spcBef>
                <a:spcPct val="50000"/>
              </a:spcBef>
            </a:pPr>
            <a:r>
              <a:rPr lang="en-US"/>
              <a:t>Map Source </a:t>
            </a:r>
            <a:r>
              <a:rPr lang="en-US" i="1"/>
              <a:t>New York Times</a:t>
            </a:r>
            <a:r>
              <a:rPr lang="en-US"/>
              <a:t> August 25, 2006</a:t>
            </a:r>
          </a:p>
        </p:txBody>
      </p:sp>
      <p:pic>
        <p:nvPicPr>
          <p:cNvPr id="68613" name="Picture 5" descr="cluster-bomb-feet1"/>
          <p:cNvPicPr>
            <a:picLocks noChangeAspect="1" noChangeArrowheads="1"/>
          </p:cNvPicPr>
          <p:nvPr/>
        </p:nvPicPr>
        <p:blipFill>
          <a:blip r:embed="rId4" cstate="print"/>
          <a:srcRect/>
          <a:stretch>
            <a:fillRect/>
          </a:stretch>
        </p:blipFill>
        <p:spPr bwMode="auto">
          <a:xfrm>
            <a:off x="0" y="0"/>
            <a:ext cx="37338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685800" y="0"/>
            <a:ext cx="7772400" cy="914400"/>
          </a:xfrm>
        </p:spPr>
        <p:txBody>
          <a:bodyPr/>
          <a:lstStyle/>
          <a:p>
            <a:pPr eaLnBrk="1" hangingPunct="1"/>
            <a:r>
              <a:rPr lang="en-US" smtClean="0"/>
              <a:t>Post-war Attitudes (1)</a:t>
            </a:r>
          </a:p>
        </p:txBody>
      </p:sp>
      <p:pic>
        <p:nvPicPr>
          <p:cNvPr id="69635" name="Picture 6" descr="Shelhami1"/>
          <p:cNvPicPr>
            <a:picLocks noChangeAspect="1" noChangeArrowheads="1"/>
          </p:cNvPicPr>
          <p:nvPr/>
        </p:nvPicPr>
        <p:blipFill>
          <a:blip r:embed="rId3" cstate="print"/>
          <a:srcRect/>
          <a:stretch>
            <a:fillRect/>
          </a:stretch>
        </p:blipFill>
        <p:spPr bwMode="auto">
          <a:xfrm>
            <a:off x="1600200" y="990600"/>
            <a:ext cx="5064125" cy="3949700"/>
          </a:xfrm>
          <a:prstGeom prst="rect">
            <a:avLst/>
          </a:prstGeom>
          <a:noFill/>
          <a:ln w="9525">
            <a:noFill/>
            <a:miter lim="800000"/>
            <a:headEnd/>
            <a:tailEnd/>
          </a:ln>
        </p:spPr>
      </p:pic>
      <p:sp>
        <p:nvSpPr>
          <p:cNvPr id="69636" name="Text Box 7"/>
          <p:cNvSpPr txBox="1">
            <a:spLocks noChangeArrowheads="1"/>
          </p:cNvSpPr>
          <p:nvPr/>
        </p:nvSpPr>
        <p:spPr bwMode="auto">
          <a:xfrm>
            <a:off x="838200" y="5486400"/>
            <a:ext cx="8305800" cy="701675"/>
          </a:xfrm>
          <a:prstGeom prst="rect">
            <a:avLst/>
          </a:prstGeom>
          <a:noFill/>
          <a:ln w="9525">
            <a:noFill/>
            <a:miter lim="800000"/>
            <a:headEnd/>
            <a:tailEnd/>
          </a:ln>
        </p:spPr>
        <p:txBody>
          <a:bodyPr>
            <a:spAutoFit/>
          </a:bodyPr>
          <a:lstStyle/>
          <a:p>
            <a:r>
              <a:rPr lang="en-US" sz="2000"/>
              <a:t>Source: Telhami (2007) “Lebanese Identity and Israeli Security in</a:t>
            </a:r>
          </a:p>
          <a:p>
            <a:r>
              <a:rPr lang="en-US" sz="2000"/>
              <a:t>the Shadows of the 2006 War,” </a:t>
            </a:r>
            <a:r>
              <a:rPr lang="en-US" sz="2000" i="1"/>
              <a:t>Current History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685800" y="228600"/>
            <a:ext cx="7772400" cy="533400"/>
          </a:xfrm>
        </p:spPr>
        <p:txBody>
          <a:bodyPr/>
          <a:lstStyle/>
          <a:p>
            <a:pPr eaLnBrk="1" hangingPunct="1"/>
            <a:r>
              <a:rPr lang="en-US" smtClean="0"/>
              <a:t>Post-War Attitudes (2)</a:t>
            </a:r>
          </a:p>
        </p:txBody>
      </p:sp>
      <p:pic>
        <p:nvPicPr>
          <p:cNvPr id="70659" name="Picture 5" descr="Shelhami2"/>
          <p:cNvPicPr>
            <a:picLocks noChangeAspect="1" noChangeArrowheads="1"/>
          </p:cNvPicPr>
          <p:nvPr/>
        </p:nvPicPr>
        <p:blipFill>
          <a:blip r:embed="rId3" cstate="print"/>
          <a:srcRect/>
          <a:stretch>
            <a:fillRect/>
          </a:stretch>
        </p:blipFill>
        <p:spPr bwMode="auto">
          <a:xfrm>
            <a:off x="1371600" y="928688"/>
            <a:ext cx="5462588" cy="5370512"/>
          </a:xfrm>
          <a:prstGeom prst="rect">
            <a:avLst/>
          </a:prstGeom>
          <a:noFill/>
          <a:ln w="9525">
            <a:noFill/>
            <a:miter lim="800000"/>
            <a:headEnd/>
            <a:tailEnd/>
          </a:ln>
        </p:spPr>
      </p:pic>
      <p:sp>
        <p:nvSpPr>
          <p:cNvPr id="70660" name="Text Box 6"/>
          <p:cNvSpPr txBox="1">
            <a:spLocks noChangeArrowheads="1"/>
          </p:cNvSpPr>
          <p:nvPr/>
        </p:nvSpPr>
        <p:spPr bwMode="auto">
          <a:xfrm>
            <a:off x="-92075" y="6262688"/>
            <a:ext cx="6886575" cy="701675"/>
          </a:xfrm>
          <a:prstGeom prst="rect">
            <a:avLst/>
          </a:prstGeom>
          <a:noFill/>
          <a:ln w="9525">
            <a:noFill/>
            <a:miter lim="800000"/>
            <a:headEnd/>
            <a:tailEnd/>
          </a:ln>
        </p:spPr>
        <p:txBody>
          <a:bodyPr wrap="none">
            <a:spAutoFit/>
          </a:bodyPr>
          <a:lstStyle/>
          <a:p>
            <a:r>
              <a:rPr lang="en-US" sz="2000"/>
              <a:t>Source: Telhami (2007) “Lebanese Identity and Israeli Security in</a:t>
            </a:r>
          </a:p>
          <a:p>
            <a:r>
              <a:rPr lang="en-US" sz="2000"/>
              <a:t>the Shadows of the 2006 War,” </a:t>
            </a:r>
            <a:r>
              <a:rPr lang="en-US" sz="2000" i="1"/>
              <a:t>Current History</a:t>
            </a:r>
            <a:endParaRPr lang="en-US" sz="20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685800" y="0"/>
            <a:ext cx="7772400" cy="1143000"/>
          </a:xfrm>
        </p:spPr>
        <p:txBody>
          <a:bodyPr/>
          <a:lstStyle/>
          <a:p>
            <a:pPr eaLnBrk="1" hangingPunct="1"/>
            <a:r>
              <a:rPr lang="en-US" smtClean="0"/>
              <a:t>Post-war Attitudes (3)</a:t>
            </a:r>
          </a:p>
        </p:txBody>
      </p:sp>
      <p:pic>
        <p:nvPicPr>
          <p:cNvPr id="71683" name="Picture 5" descr="Shelhami3"/>
          <p:cNvPicPr>
            <a:picLocks noChangeAspect="1" noChangeArrowheads="1"/>
          </p:cNvPicPr>
          <p:nvPr/>
        </p:nvPicPr>
        <p:blipFill>
          <a:blip r:embed="rId3" cstate="print"/>
          <a:srcRect/>
          <a:stretch>
            <a:fillRect/>
          </a:stretch>
        </p:blipFill>
        <p:spPr bwMode="auto">
          <a:xfrm>
            <a:off x="1854200" y="887413"/>
            <a:ext cx="5434013" cy="5081587"/>
          </a:xfrm>
          <a:prstGeom prst="rect">
            <a:avLst/>
          </a:prstGeom>
          <a:noFill/>
          <a:ln w="9525">
            <a:noFill/>
            <a:miter lim="800000"/>
            <a:headEnd/>
            <a:tailEnd/>
          </a:ln>
        </p:spPr>
      </p:pic>
      <p:sp>
        <p:nvSpPr>
          <p:cNvPr id="71684" name="Text Box 6"/>
          <p:cNvSpPr txBox="1">
            <a:spLocks noChangeArrowheads="1"/>
          </p:cNvSpPr>
          <p:nvPr/>
        </p:nvSpPr>
        <p:spPr bwMode="auto">
          <a:xfrm>
            <a:off x="212725" y="6110288"/>
            <a:ext cx="6886575" cy="701675"/>
          </a:xfrm>
          <a:prstGeom prst="rect">
            <a:avLst/>
          </a:prstGeom>
          <a:noFill/>
          <a:ln w="9525">
            <a:noFill/>
            <a:miter lim="800000"/>
            <a:headEnd/>
            <a:tailEnd/>
          </a:ln>
        </p:spPr>
        <p:txBody>
          <a:bodyPr wrap="none">
            <a:spAutoFit/>
          </a:bodyPr>
          <a:lstStyle/>
          <a:p>
            <a:r>
              <a:rPr lang="en-US" sz="2000"/>
              <a:t>Source: Telhami (2007) “Lebanese Identity and Israeli Security in</a:t>
            </a:r>
          </a:p>
          <a:p>
            <a:r>
              <a:rPr lang="en-US" sz="2000"/>
              <a:t>the Shadows of the 2006 War,” </a:t>
            </a:r>
            <a:r>
              <a:rPr lang="en-US" sz="2000" i="1"/>
              <a:t>Current History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Lebanon: Real GDP/capita</a:t>
            </a:r>
          </a:p>
        </p:txBody>
      </p:sp>
      <p:graphicFrame>
        <p:nvGraphicFramePr>
          <p:cNvPr id="10242" name="Object 3"/>
          <p:cNvGraphicFramePr>
            <a:graphicFrameLocks noChangeAspect="1"/>
          </p:cNvGraphicFramePr>
          <p:nvPr/>
        </p:nvGraphicFramePr>
        <p:xfrm>
          <a:off x="381000" y="912813"/>
          <a:ext cx="8153400" cy="5178425"/>
        </p:xfrm>
        <a:graphic>
          <a:graphicData uri="http://schemas.openxmlformats.org/presentationml/2006/ole">
            <mc:AlternateContent xmlns:mc="http://schemas.openxmlformats.org/markup-compatibility/2006">
              <mc:Choice xmlns:v="urn:schemas-microsoft-com:vml" Requires="v">
                <p:oleObj spid="_x0000_s10294" name="Chart" r:id="rId5" imgW="6896160" imgH="3892680" progId="Excel.Sheet.8">
                  <p:embed/>
                </p:oleObj>
              </mc:Choice>
              <mc:Fallback>
                <p:oleObj name="Chart" r:id="rId5" imgW="6896160" imgH="389268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12813"/>
                        <a:ext cx="8153400"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Lebanon: Inflation</a:t>
            </a:r>
          </a:p>
        </p:txBody>
      </p:sp>
      <p:graphicFrame>
        <p:nvGraphicFramePr>
          <p:cNvPr id="11266" name="Object 3"/>
          <p:cNvGraphicFramePr>
            <a:graphicFrameLocks noChangeAspect="1"/>
          </p:cNvGraphicFramePr>
          <p:nvPr/>
        </p:nvGraphicFramePr>
        <p:xfrm>
          <a:off x="609600" y="838200"/>
          <a:ext cx="7696200" cy="4029075"/>
        </p:xfrm>
        <a:graphic>
          <a:graphicData uri="http://schemas.openxmlformats.org/presentationml/2006/ole">
            <mc:AlternateContent xmlns:mc="http://schemas.openxmlformats.org/markup-compatibility/2006">
              <mc:Choice xmlns:v="urn:schemas-microsoft-com:vml" Requires="v">
                <p:oleObj spid="_x0000_s11318" name="Chart" r:id="rId5" imgW="6941160" imgH="3633840" progId="Excel.Sheet.8">
                  <p:embed/>
                </p:oleObj>
              </mc:Choice>
              <mc:Fallback>
                <p:oleObj name="Chart" r:id="rId5" imgW="6941160" imgH="363384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838200"/>
                        <a:ext cx="76962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212725" y="5222875"/>
            <a:ext cx="8685213" cy="822325"/>
          </a:xfrm>
          <a:prstGeom prst="rect">
            <a:avLst/>
          </a:prstGeom>
          <a:noFill/>
          <a:ln w="9525">
            <a:noFill/>
            <a:miter lim="800000"/>
            <a:headEnd/>
            <a:tailEnd/>
          </a:ln>
        </p:spPr>
        <p:txBody>
          <a:bodyPr wrap="none">
            <a:spAutoFit/>
          </a:bodyPr>
          <a:lstStyle/>
          <a:p>
            <a:r>
              <a:rPr lang="en-US"/>
              <a:t>Inflation was over 400% in 1987. Moreover, it could not be measured</a:t>
            </a:r>
          </a:p>
          <a:p>
            <a:r>
              <a:rPr lang="en-US"/>
              <a:t>during the mid-1970s, due to internal violence.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0" y="0"/>
            <a:ext cx="9144000" cy="1143000"/>
          </a:xfrm>
        </p:spPr>
        <p:txBody>
          <a:bodyPr/>
          <a:lstStyle/>
          <a:p>
            <a:pPr eaLnBrk="1" hangingPunct="1"/>
            <a:r>
              <a:rPr lang="en-US" dirty="0" smtClean="0"/>
              <a:t>Questions about Syria and Lebanon e-mailed to </a:t>
            </a:r>
            <a:r>
              <a:rPr lang="en-US" dirty="0" err="1" smtClean="0"/>
              <a:t>mt</a:t>
            </a:r>
            <a:r>
              <a:rPr lang="en-US" dirty="0" smtClean="0"/>
              <a:t> from a journalist based </a:t>
            </a:r>
            <a:r>
              <a:rPr lang="en-US" smtClean="0"/>
              <a:t>in Beirut (~2004)</a:t>
            </a:r>
            <a:endParaRPr lang="en-US" dirty="0" smtClean="0"/>
          </a:p>
        </p:txBody>
      </p:sp>
      <p:sp>
        <p:nvSpPr>
          <p:cNvPr id="72707" name="Text Box 5"/>
          <p:cNvSpPr txBox="1">
            <a:spLocks noChangeArrowheads="1"/>
          </p:cNvSpPr>
          <p:nvPr/>
        </p:nvSpPr>
        <p:spPr bwMode="auto">
          <a:xfrm>
            <a:off x="288925" y="990600"/>
            <a:ext cx="8855075" cy="5203825"/>
          </a:xfrm>
          <a:prstGeom prst="rect">
            <a:avLst/>
          </a:prstGeom>
          <a:noFill/>
          <a:ln w="9525">
            <a:noFill/>
            <a:miter lim="800000"/>
            <a:headEnd/>
            <a:tailEnd/>
          </a:ln>
        </p:spPr>
        <p:txBody>
          <a:bodyPr>
            <a:spAutoFit/>
          </a:bodyPr>
          <a:lstStyle/>
          <a:p>
            <a:r>
              <a:rPr lang="en-US"/>
              <a:t>1.What's the total amount of annual trade between the two countries?</a:t>
            </a:r>
            <a:br>
              <a:rPr lang="en-US"/>
            </a:br>
            <a:r>
              <a:rPr lang="en-US"/>
              <a:t>2. What are the main products traded? What are the biggest imports and exports for both countries?</a:t>
            </a:r>
            <a:br>
              <a:rPr lang="en-US"/>
            </a:br>
            <a:r>
              <a:rPr lang="en-US"/>
              <a:t>3. Has trade increased or decreased in recent years? By how much?</a:t>
            </a:r>
            <a:br>
              <a:rPr lang="en-US"/>
            </a:br>
            <a:r>
              <a:rPr lang="en-US"/>
              <a:t>4. Which of the two countries benefits the most from trade? Why?</a:t>
            </a:r>
            <a:br>
              <a:rPr lang="en-US"/>
            </a:br>
            <a:r>
              <a:rPr lang="en-US"/>
              <a:t>5. How (if at all) will new diplomatic relations help trade between the two countries?</a:t>
            </a:r>
            <a:br>
              <a:rPr lang="en-US"/>
            </a:br>
            <a:r>
              <a:rPr lang="en-US"/>
              <a:t>6. What are the main obstacles to trade between Syria and Lebanon?</a:t>
            </a:r>
            <a:br>
              <a:rPr lang="en-US"/>
            </a:br>
            <a:r>
              <a:rPr lang="en-US"/>
              <a:t>7. How do the US sanctions on Syria hurt trade between the countries?</a:t>
            </a:r>
            <a:br>
              <a:rPr lang="en-US"/>
            </a:br>
            <a:r>
              <a:rPr lang="en-US"/>
              <a:t>8. What about bureaucracy? Does that hinder trade?</a:t>
            </a:r>
            <a:br>
              <a:rPr lang="en-US"/>
            </a:br>
            <a:r>
              <a:rPr lang="en-US"/>
              <a:t>9. In your opinion, what are the most important things that need to happen for Syria and Lebanon to improve their economic relationship?</a:t>
            </a:r>
            <a:br>
              <a:rPr lang="en-US"/>
            </a:br>
            <a:r>
              <a:rPr lang="en-US"/>
              <a:t>10. How important is illegal trade between the two countries, and why aren't there more attempts to regulate it?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Jordan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6"/>
          <p:cNvSpPr>
            <a:spLocks noGrp="1" noChangeArrowheads="1"/>
          </p:cNvSpPr>
          <p:nvPr>
            <p:ph type="title"/>
          </p:nvPr>
        </p:nvSpPr>
        <p:spPr/>
        <p:txBody>
          <a:bodyPr/>
          <a:lstStyle/>
          <a:p>
            <a:pPr eaLnBrk="1" hangingPunct="1"/>
            <a:r>
              <a:rPr lang="en-US" smtClean="0"/>
              <a:t>Lebanon: Land Use</a:t>
            </a:r>
          </a:p>
        </p:txBody>
      </p:sp>
      <p:graphicFrame>
        <p:nvGraphicFramePr>
          <p:cNvPr id="12290" name="Object 1024"/>
          <p:cNvGraphicFramePr>
            <a:graphicFrameLocks noChangeAspect="1"/>
          </p:cNvGraphicFramePr>
          <p:nvPr/>
        </p:nvGraphicFramePr>
        <p:xfrm>
          <a:off x="381000" y="838200"/>
          <a:ext cx="8534400" cy="4622800"/>
        </p:xfrm>
        <a:graphic>
          <a:graphicData uri="http://schemas.openxmlformats.org/presentationml/2006/ole">
            <mc:AlternateContent xmlns:mc="http://schemas.openxmlformats.org/markup-compatibility/2006">
              <mc:Choice xmlns:v="urn:schemas-microsoft-com:vml" Requires="v">
                <p:oleObj spid="_x0000_s12342" name="Chart" r:id="rId5" imgW="5568840" imgH="3015000" progId="Excel.Sheet.8">
                  <p:embed/>
                </p:oleObj>
              </mc:Choice>
              <mc:Fallback>
                <p:oleObj name="Chart" r:id="rId5" imgW="5568840" imgH="301500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85344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Lebanon: Agricultural Output</a:t>
            </a:r>
          </a:p>
        </p:txBody>
      </p:sp>
      <p:graphicFrame>
        <p:nvGraphicFramePr>
          <p:cNvPr id="13314" name="Object 3"/>
          <p:cNvGraphicFramePr>
            <a:graphicFrameLocks noChangeAspect="1"/>
          </p:cNvGraphicFramePr>
          <p:nvPr/>
        </p:nvGraphicFramePr>
        <p:xfrm>
          <a:off x="2228850" y="2166938"/>
          <a:ext cx="4686300" cy="2524125"/>
        </p:xfrm>
        <a:graphic>
          <a:graphicData uri="http://schemas.openxmlformats.org/presentationml/2006/ole">
            <mc:AlternateContent xmlns:mc="http://schemas.openxmlformats.org/markup-compatibility/2006">
              <mc:Choice xmlns:v="urn:schemas-microsoft-com:vml" Requires="v">
                <p:oleObj spid="_x0000_s13366" name="Chart" r:id="rId5" imgW="5535000" imgH="2981160" progId="Excel.Sheet.8">
                  <p:embed/>
                </p:oleObj>
              </mc:Choice>
              <mc:Fallback>
                <p:oleObj name="Chart" r:id="rId5" imgW="5535000" imgH="298116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2166938"/>
                        <a:ext cx="46863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Jordan: Land Use</a:t>
            </a:r>
          </a:p>
        </p:txBody>
      </p:sp>
      <p:graphicFrame>
        <p:nvGraphicFramePr>
          <p:cNvPr id="14338" name="Object 3"/>
          <p:cNvGraphicFramePr>
            <a:graphicFrameLocks noChangeAspect="1"/>
          </p:cNvGraphicFramePr>
          <p:nvPr/>
        </p:nvGraphicFramePr>
        <p:xfrm>
          <a:off x="0" y="685800"/>
          <a:ext cx="8839200" cy="4778375"/>
        </p:xfrm>
        <a:graphic>
          <a:graphicData uri="http://schemas.openxmlformats.org/presentationml/2006/ole">
            <mc:AlternateContent xmlns:mc="http://schemas.openxmlformats.org/markup-compatibility/2006">
              <mc:Choice xmlns:v="urn:schemas-microsoft-com:vml" Requires="v">
                <p:oleObj spid="_x0000_s14390" name="Chart" r:id="rId5" imgW="5557680" imgH="3003840" progId="Excel.Sheet.8">
                  <p:embed/>
                </p:oleObj>
              </mc:Choice>
              <mc:Fallback>
                <p:oleObj name="Chart" r:id="rId5" imgW="5557680" imgH="300384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8839200" cy="477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p:nvPr>
        </p:nvSpPr>
        <p:spPr/>
        <p:txBody>
          <a:bodyPr/>
          <a:lstStyle/>
          <a:p>
            <a:pPr eaLnBrk="1" hangingPunct="1"/>
            <a:r>
              <a:rPr lang="en-US" smtClean="0"/>
              <a:t>Jordan: Agricultural GDP</a:t>
            </a:r>
          </a:p>
        </p:txBody>
      </p:sp>
      <p:graphicFrame>
        <p:nvGraphicFramePr>
          <p:cNvPr id="15362" name="Object 1027"/>
          <p:cNvGraphicFramePr>
            <a:graphicFrameLocks noChangeAspect="1"/>
          </p:cNvGraphicFramePr>
          <p:nvPr/>
        </p:nvGraphicFramePr>
        <p:xfrm>
          <a:off x="381000" y="971550"/>
          <a:ext cx="8763000" cy="4710113"/>
        </p:xfrm>
        <a:graphic>
          <a:graphicData uri="http://schemas.openxmlformats.org/presentationml/2006/ole">
            <mc:AlternateContent xmlns:mc="http://schemas.openxmlformats.org/markup-compatibility/2006">
              <mc:Choice xmlns:v="urn:schemas-microsoft-com:vml" Requires="v">
                <p:oleObj spid="_x0000_s15414" name="Chart" r:id="rId5" imgW="5523840" imgH="2970000" progId="Excel.Sheet.8">
                  <p:embed/>
                </p:oleObj>
              </mc:Choice>
              <mc:Fallback>
                <p:oleObj name="Chart" r:id="rId5" imgW="5523840" imgH="297000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71550"/>
                        <a:ext cx="876300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Syria: Land Use</a:t>
            </a:r>
          </a:p>
        </p:txBody>
      </p:sp>
      <p:graphicFrame>
        <p:nvGraphicFramePr>
          <p:cNvPr id="16386" name="Object 0"/>
          <p:cNvGraphicFramePr>
            <a:graphicFrameLocks noChangeAspect="1"/>
          </p:cNvGraphicFramePr>
          <p:nvPr/>
        </p:nvGraphicFramePr>
        <p:xfrm>
          <a:off x="228600" y="928688"/>
          <a:ext cx="8915400" cy="4875212"/>
        </p:xfrm>
        <a:graphic>
          <a:graphicData uri="http://schemas.openxmlformats.org/presentationml/2006/ole">
            <mc:AlternateContent xmlns:mc="http://schemas.openxmlformats.org/markup-compatibility/2006">
              <mc:Choice xmlns:v="urn:schemas-microsoft-com:vml" Requires="v">
                <p:oleObj spid="_x0000_s16438" name="Chart" r:id="rId5" imgW="5636160" imgH="3082680" progId="Excel.Sheet.8">
                  <p:embed/>
                </p:oleObj>
              </mc:Choice>
              <mc:Fallback>
                <p:oleObj name="Chart" r:id="rId5" imgW="5636160" imgH="308268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28688"/>
                        <a:ext cx="8915400" cy="487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Syria: Agricultural GDP</a:t>
            </a:r>
          </a:p>
        </p:txBody>
      </p:sp>
      <p:graphicFrame>
        <p:nvGraphicFramePr>
          <p:cNvPr id="17410" name="Object 0"/>
          <p:cNvGraphicFramePr>
            <a:graphicFrameLocks noChangeAspect="1"/>
          </p:cNvGraphicFramePr>
          <p:nvPr/>
        </p:nvGraphicFramePr>
        <p:xfrm>
          <a:off x="228600" y="838200"/>
          <a:ext cx="8610600" cy="4660900"/>
        </p:xfrm>
        <a:graphic>
          <a:graphicData uri="http://schemas.openxmlformats.org/presentationml/2006/ole">
            <mc:AlternateContent xmlns:mc="http://schemas.openxmlformats.org/markup-compatibility/2006">
              <mc:Choice xmlns:v="urn:schemas-microsoft-com:vml" Requires="v">
                <p:oleObj spid="_x0000_s17462" name="Chart" r:id="rId5" imgW="5568840" imgH="3015000" progId="Excel.Sheet.8">
                  <p:embed/>
                </p:oleObj>
              </mc:Choice>
              <mc:Fallback>
                <p:oleObj name="Chart" r:id="rId5" imgW="5568840" imgH="3015000" progId="Excel.Sheet.8">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8610600"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Map of 19</a:t>
            </a:r>
            <a:r>
              <a:rPr lang="en-US" baseline="30000" smtClean="0"/>
              <a:t>th</a:t>
            </a:r>
            <a:r>
              <a:rPr lang="en-US" smtClean="0"/>
              <a:t> Century Middle East</a:t>
            </a:r>
          </a:p>
        </p:txBody>
      </p:sp>
      <p:pic>
        <p:nvPicPr>
          <p:cNvPr id="74755" name="Picture 3" descr="Mapa"/>
          <p:cNvPicPr>
            <a:picLocks noChangeAspect="1" noChangeArrowheads="1"/>
          </p:cNvPicPr>
          <p:nvPr/>
        </p:nvPicPr>
        <p:blipFill>
          <a:blip r:embed="rId3" cstate="print"/>
          <a:srcRect/>
          <a:stretch>
            <a:fillRect/>
          </a:stretch>
        </p:blipFill>
        <p:spPr bwMode="auto">
          <a:xfrm>
            <a:off x="914400" y="765175"/>
            <a:ext cx="73152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257800" y="609600"/>
            <a:ext cx="3200400" cy="1143000"/>
          </a:xfrm>
        </p:spPr>
        <p:txBody>
          <a:bodyPr/>
          <a:lstStyle/>
          <a:p>
            <a:pPr eaLnBrk="1" hangingPunct="1"/>
            <a:r>
              <a:rPr lang="en-US" smtClean="0"/>
              <a:t>Amin Gemayel</a:t>
            </a:r>
          </a:p>
        </p:txBody>
      </p:sp>
      <p:pic>
        <p:nvPicPr>
          <p:cNvPr id="75779" name="Picture 3" descr="gemayel_amin"/>
          <p:cNvPicPr>
            <a:picLocks noChangeAspect="1" noChangeArrowheads="1"/>
          </p:cNvPicPr>
          <p:nvPr/>
        </p:nvPicPr>
        <p:blipFill>
          <a:blip r:embed="rId3" cstate="print"/>
          <a:srcRect/>
          <a:stretch>
            <a:fillRect/>
          </a:stretch>
        </p:blipFill>
        <p:spPr bwMode="auto">
          <a:xfrm>
            <a:off x="0" y="304800"/>
            <a:ext cx="4251325" cy="5859463"/>
          </a:xfrm>
          <a:prstGeom prst="rect">
            <a:avLst/>
          </a:prstGeom>
          <a:noFill/>
          <a:ln w="9525">
            <a:noFill/>
            <a:miter lim="800000"/>
            <a:headEnd/>
            <a:tailEnd/>
          </a:ln>
        </p:spPr>
      </p:pic>
      <p:sp>
        <p:nvSpPr>
          <p:cNvPr id="75780" name="Text Box 4"/>
          <p:cNvSpPr txBox="1">
            <a:spLocks noChangeArrowheads="1"/>
          </p:cNvSpPr>
          <p:nvPr/>
        </p:nvSpPr>
        <p:spPr bwMode="auto">
          <a:xfrm>
            <a:off x="4271963" y="1752600"/>
            <a:ext cx="5210175" cy="4838700"/>
          </a:xfrm>
          <a:prstGeom prst="rect">
            <a:avLst/>
          </a:prstGeom>
          <a:noFill/>
          <a:ln w="9525">
            <a:noFill/>
            <a:miter lim="800000"/>
            <a:headEnd/>
            <a:tailEnd/>
          </a:ln>
        </p:spPr>
        <p:txBody>
          <a:bodyPr wrap="none">
            <a:spAutoFit/>
          </a:bodyPr>
          <a:lstStyle/>
          <a:p>
            <a:r>
              <a:rPr lang="en-US"/>
              <a:t>Born: 1942, near Beirut</a:t>
            </a:r>
          </a:p>
          <a:p>
            <a:endParaRPr lang="en-US"/>
          </a:p>
          <a:p>
            <a:r>
              <a:rPr lang="en-US"/>
              <a:t>President 1982-88</a:t>
            </a:r>
          </a:p>
          <a:p>
            <a:endParaRPr lang="en-US"/>
          </a:p>
          <a:p>
            <a:r>
              <a:rPr lang="en-US"/>
              <a:t>Maronite Christian. Father founded</a:t>
            </a:r>
          </a:p>
          <a:p>
            <a:r>
              <a:rPr lang="en-US"/>
              <a:t>the Phalange Party, which allied</a:t>
            </a:r>
          </a:p>
          <a:p>
            <a:r>
              <a:rPr lang="en-US"/>
              <a:t>with Israel. His brother (then President)</a:t>
            </a:r>
          </a:p>
          <a:p>
            <a:r>
              <a:rPr lang="en-US"/>
              <a:t>was assassinated. Amin also ruled during</a:t>
            </a:r>
          </a:p>
          <a:p>
            <a:r>
              <a:rPr lang="en-US"/>
              <a:t>a time of severe violence—Syria in</a:t>
            </a:r>
          </a:p>
          <a:p>
            <a:r>
              <a:rPr lang="en-US"/>
              <a:t>the north, Israel to the south, US, France,</a:t>
            </a:r>
          </a:p>
          <a:p>
            <a:r>
              <a:rPr lang="en-US"/>
              <a:t>And confessional violence inside the</a:t>
            </a:r>
          </a:p>
          <a:p>
            <a:r>
              <a:rPr lang="en-US"/>
              <a:t>country.</a:t>
            </a:r>
          </a:p>
          <a:p>
            <a:r>
              <a:rPr lang="en-US"/>
              <a:t>Son assassinated November, 2006</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04800"/>
            <a:ext cx="7772400" cy="1143000"/>
          </a:xfrm>
        </p:spPr>
        <p:txBody>
          <a:bodyPr/>
          <a:lstStyle/>
          <a:p>
            <a:pPr eaLnBrk="1" hangingPunct="1"/>
            <a:r>
              <a:rPr lang="en-US" smtClean="0"/>
              <a:t>Pierre Gemayel</a:t>
            </a:r>
          </a:p>
        </p:txBody>
      </p:sp>
      <p:pic>
        <p:nvPicPr>
          <p:cNvPr id="76803" name="Picture 3" descr="pierre_gemayel470"/>
          <p:cNvPicPr>
            <a:picLocks noChangeAspect="1" noChangeArrowheads="1"/>
          </p:cNvPicPr>
          <p:nvPr/>
        </p:nvPicPr>
        <p:blipFill>
          <a:blip r:embed="rId3" cstate="print"/>
          <a:srcRect/>
          <a:stretch>
            <a:fillRect/>
          </a:stretch>
        </p:blipFill>
        <p:spPr bwMode="auto">
          <a:xfrm>
            <a:off x="381000" y="1295400"/>
            <a:ext cx="5372100" cy="3429000"/>
          </a:xfrm>
          <a:prstGeom prst="rect">
            <a:avLst/>
          </a:prstGeom>
          <a:noFill/>
          <a:ln w="9525">
            <a:noFill/>
            <a:miter lim="800000"/>
            <a:headEnd/>
            <a:tailEnd/>
          </a:ln>
        </p:spPr>
      </p:pic>
      <p:sp>
        <p:nvSpPr>
          <p:cNvPr id="76804" name="Text Box 4"/>
          <p:cNvSpPr txBox="1">
            <a:spLocks noChangeArrowheads="1"/>
          </p:cNvSpPr>
          <p:nvPr/>
        </p:nvSpPr>
        <p:spPr bwMode="auto">
          <a:xfrm>
            <a:off x="0" y="5181600"/>
            <a:ext cx="9196388" cy="1552575"/>
          </a:xfrm>
          <a:prstGeom prst="rect">
            <a:avLst/>
          </a:prstGeom>
          <a:noFill/>
          <a:ln w="9525">
            <a:noFill/>
            <a:miter lim="800000"/>
            <a:headEnd/>
            <a:tailEnd/>
          </a:ln>
        </p:spPr>
        <p:txBody>
          <a:bodyPr wrap="none">
            <a:spAutoFit/>
          </a:bodyPr>
          <a:lstStyle/>
          <a:p>
            <a:r>
              <a:rPr lang="en-US"/>
              <a:t>Killed by unknown assassins (many think from Syria) in November, 2006</a:t>
            </a:r>
          </a:p>
          <a:p>
            <a:r>
              <a:rPr lang="en-US"/>
              <a:t>Was a cabinet minister. His father (Amin Gemayel) had been president,</a:t>
            </a:r>
          </a:p>
          <a:p>
            <a:r>
              <a:rPr lang="en-US"/>
              <a:t>and an uncle (Bashir Gemayel) was assassinated in 1982. His grandfather</a:t>
            </a:r>
          </a:p>
          <a:p>
            <a:r>
              <a:rPr lang="en-US"/>
              <a:t>a Maronite Christian, founded the Phalangist Party.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685800" y="609600"/>
            <a:ext cx="7772400" cy="838200"/>
          </a:xfrm>
        </p:spPr>
        <p:txBody>
          <a:bodyPr/>
          <a:lstStyle/>
          <a:p>
            <a:pPr eaLnBrk="1" hangingPunct="1"/>
            <a:r>
              <a:rPr lang="en-US" smtClean="0"/>
              <a:t>Michel Suleiman    1948- </a:t>
            </a:r>
          </a:p>
        </p:txBody>
      </p:sp>
      <p:sp>
        <p:nvSpPr>
          <p:cNvPr id="77827" name="Text Box 5"/>
          <p:cNvSpPr txBox="1">
            <a:spLocks noChangeArrowheads="1"/>
          </p:cNvSpPr>
          <p:nvPr/>
        </p:nvSpPr>
        <p:spPr bwMode="auto">
          <a:xfrm>
            <a:off x="3352800" y="1676400"/>
            <a:ext cx="5589588" cy="4473575"/>
          </a:xfrm>
          <a:prstGeom prst="rect">
            <a:avLst/>
          </a:prstGeom>
          <a:noFill/>
          <a:ln w="9525">
            <a:noFill/>
            <a:miter lim="800000"/>
            <a:headEnd/>
            <a:tailEnd/>
          </a:ln>
        </p:spPr>
        <p:txBody>
          <a:bodyPr wrap="none">
            <a:spAutoFit/>
          </a:bodyPr>
          <a:lstStyle/>
          <a:p>
            <a:r>
              <a:rPr lang="en-US"/>
              <a:t>Maronite Christian. Studied in Lebanon’s </a:t>
            </a:r>
          </a:p>
          <a:p>
            <a:r>
              <a:rPr lang="en-US"/>
              <a:t>military academy. Extensive military career.</a:t>
            </a:r>
          </a:p>
          <a:p>
            <a:endParaRPr lang="en-US"/>
          </a:p>
          <a:p>
            <a:r>
              <a:rPr lang="en-US"/>
              <a:t>Is widely discussed (end of 2007) as the </a:t>
            </a:r>
          </a:p>
          <a:p>
            <a:r>
              <a:rPr lang="en-US"/>
              <a:t>candidate for President – replacing Lahoud,</a:t>
            </a:r>
          </a:p>
          <a:p>
            <a:r>
              <a:rPr lang="en-US"/>
              <a:t> but major political leaders can’t seem to </a:t>
            </a:r>
          </a:p>
          <a:p>
            <a:r>
              <a:rPr lang="en-US"/>
              <a:t> agree on the details.</a:t>
            </a:r>
          </a:p>
          <a:p>
            <a:endParaRPr lang="en-US"/>
          </a:p>
          <a:p>
            <a:r>
              <a:rPr lang="en-US"/>
              <a:t>One alternative for President was </a:t>
            </a:r>
          </a:p>
          <a:p>
            <a:r>
              <a:rPr lang="en-US"/>
              <a:t>Michel Aoun – also a Christian, military</a:t>
            </a:r>
          </a:p>
          <a:p>
            <a:r>
              <a:rPr lang="en-US"/>
              <a:t>leader who had confronted Syria, and lived</a:t>
            </a:r>
          </a:p>
          <a:p>
            <a:r>
              <a:rPr lang="en-US"/>
              <a:t>in exile for 15 years.</a:t>
            </a:r>
          </a:p>
        </p:txBody>
      </p:sp>
      <p:pic>
        <p:nvPicPr>
          <p:cNvPr id="77828" name="Picture 6"/>
          <p:cNvPicPr>
            <a:picLocks noChangeAspect="1" noChangeArrowheads="1"/>
          </p:cNvPicPr>
          <p:nvPr/>
        </p:nvPicPr>
        <p:blipFill>
          <a:blip r:embed="rId3" cstate="print"/>
          <a:srcRect/>
          <a:stretch>
            <a:fillRect/>
          </a:stretch>
        </p:blipFill>
        <p:spPr bwMode="auto">
          <a:xfrm>
            <a:off x="728663" y="1752600"/>
            <a:ext cx="23653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0"/>
            <a:ext cx="7772400" cy="1143000"/>
          </a:xfrm>
        </p:spPr>
        <p:txBody>
          <a:bodyPr/>
          <a:lstStyle/>
          <a:p>
            <a:pPr eaLnBrk="1" hangingPunct="1"/>
            <a:r>
              <a:rPr lang="en-US" smtClean="0"/>
              <a:t>Jordan, Israel, West Bank &amp;Gaza</a:t>
            </a:r>
          </a:p>
        </p:txBody>
      </p:sp>
      <p:pic>
        <p:nvPicPr>
          <p:cNvPr id="28675" name="Picture 3" descr="Israel_Jordan"/>
          <p:cNvPicPr>
            <a:picLocks noChangeAspect="1" noChangeArrowheads="1"/>
          </p:cNvPicPr>
          <p:nvPr/>
        </p:nvPicPr>
        <p:blipFill>
          <a:blip r:embed="rId3" cstate="print"/>
          <a:srcRect/>
          <a:stretch>
            <a:fillRect/>
          </a:stretch>
        </p:blipFill>
        <p:spPr bwMode="auto">
          <a:xfrm>
            <a:off x="304800" y="1314450"/>
            <a:ext cx="7280275"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Divisions of Lebanon, 1976 and 1987</a:t>
            </a:r>
          </a:p>
        </p:txBody>
      </p:sp>
      <p:pic>
        <p:nvPicPr>
          <p:cNvPr id="62467" name="Picture 3" descr="lebanon76"/>
          <p:cNvPicPr>
            <a:picLocks noChangeAspect="1" noChangeArrowheads="1"/>
          </p:cNvPicPr>
          <p:nvPr/>
        </p:nvPicPr>
        <p:blipFill>
          <a:blip r:embed="rId3" cstate="print"/>
          <a:srcRect/>
          <a:stretch>
            <a:fillRect/>
          </a:stretch>
        </p:blipFill>
        <p:spPr bwMode="auto">
          <a:xfrm>
            <a:off x="533400" y="1905000"/>
            <a:ext cx="3394075" cy="3451225"/>
          </a:xfrm>
          <a:prstGeom prst="rect">
            <a:avLst/>
          </a:prstGeom>
          <a:noFill/>
          <a:ln w="9525">
            <a:noFill/>
            <a:miter lim="800000"/>
            <a:headEnd/>
            <a:tailEnd/>
          </a:ln>
        </p:spPr>
      </p:pic>
      <p:pic>
        <p:nvPicPr>
          <p:cNvPr id="62468" name="Picture 4" descr="lebanon87"/>
          <p:cNvPicPr>
            <a:picLocks noChangeAspect="1" noChangeArrowheads="1"/>
          </p:cNvPicPr>
          <p:nvPr/>
        </p:nvPicPr>
        <p:blipFill>
          <a:blip r:embed="rId4" cstate="print"/>
          <a:srcRect/>
          <a:stretch>
            <a:fillRect/>
          </a:stretch>
        </p:blipFill>
        <p:spPr bwMode="auto">
          <a:xfrm>
            <a:off x="5029200" y="1905000"/>
            <a:ext cx="3394075" cy="3451225"/>
          </a:xfrm>
          <a:prstGeom prst="rect">
            <a:avLst/>
          </a:prstGeom>
          <a:noFill/>
          <a:ln w="9525">
            <a:noFill/>
            <a:miter lim="800000"/>
            <a:headEnd/>
            <a:tailEnd/>
          </a:ln>
        </p:spPr>
      </p:pic>
      <p:sp>
        <p:nvSpPr>
          <p:cNvPr id="62469" name="Text Box 5"/>
          <p:cNvSpPr txBox="1">
            <a:spLocks noChangeArrowheads="1"/>
          </p:cNvSpPr>
          <p:nvPr/>
        </p:nvSpPr>
        <p:spPr bwMode="auto">
          <a:xfrm>
            <a:off x="288925" y="5603875"/>
            <a:ext cx="8335963" cy="822325"/>
          </a:xfrm>
          <a:prstGeom prst="rect">
            <a:avLst/>
          </a:prstGeom>
          <a:noFill/>
          <a:ln w="9525">
            <a:noFill/>
            <a:miter lim="800000"/>
            <a:headEnd/>
            <a:tailEnd/>
          </a:ln>
        </p:spPr>
        <p:txBody>
          <a:bodyPr wrap="none">
            <a:spAutoFit/>
          </a:bodyPr>
          <a:lstStyle/>
          <a:p>
            <a:r>
              <a:rPr lang="en-US"/>
              <a:t>Dark gray is Syria, light gray is Israel. Pink is Christian-Maronite.</a:t>
            </a:r>
          </a:p>
          <a:p>
            <a:r>
              <a:rPr lang="en-US"/>
              <a:t>Bright green is Moslem; darker green is Shiite, pale green is Druze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228600"/>
            <a:ext cx="7772400" cy="533400"/>
          </a:xfrm>
        </p:spPr>
        <p:txBody>
          <a:bodyPr/>
          <a:lstStyle/>
          <a:p>
            <a:pPr eaLnBrk="1" hangingPunct="1"/>
            <a:r>
              <a:rPr lang="en-US" smtClean="0"/>
              <a:t>Foreign Forces in Lebanon, 1992</a:t>
            </a:r>
          </a:p>
        </p:txBody>
      </p:sp>
      <p:pic>
        <p:nvPicPr>
          <p:cNvPr id="63491" name="Picture 3" descr="LebanonCivilWar"/>
          <p:cNvPicPr>
            <a:picLocks noChangeAspect="1" noChangeArrowheads="1"/>
          </p:cNvPicPr>
          <p:nvPr/>
        </p:nvPicPr>
        <p:blipFill>
          <a:blip r:embed="rId3" cstate="print"/>
          <a:srcRect/>
          <a:stretch>
            <a:fillRect/>
          </a:stretch>
        </p:blipFill>
        <p:spPr bwMode="auto">
          <a:xfrm>
            <a:off x="817563" y="762000"/>
            <a:ext cx="6535737" cy="845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019800" y="609600"/>
            <a:ext cx="2438400" cy="1676400"/>
          </a:xfrm>
        </p:spPr>
        <p:txBody>
          <a:bodyPr/>
          <a:lstStyle/>
          <a:p>
            <a:pPr eaLnBrk="1" hangingPunct="1"/>
            <a:r>
              <a:rPr lang="en-US" smtClean="0"/>
              <a:t>Ottoman Administrative Divisions</a:t>
            </a:r>
          </a:p>
        </p:txBody>
      </p:sp>
      <p:pic>
        <p:nvPicPr>
          <p:cNvPr id="24579" name="Picture 1027" descr="PalestineMap"/>
          <p:cNvPicPr>
            <a:picLocks noChangeAspect="1" noChangeArrowheads="1"/>
          </p:cNvPicPr>
          <p:nvPr/>
        </p:nvPicPr>
        <p:blipFill>
          <a:blip r:embed="rId3" cstate="print"/>
          <a:srcRect/>
          <a:stretch>
            <a:fillRect/>
          </a:stretch>
        </p:blipFill>
        <p:spPr bwMode="auto">
          <a:xfrm>
            <a:off x="838200" y="0"/>
            <a:ext cx="4117975" cy="6529388"/>
          </a:xfrm>
          <a:prstGeom prst="rect">
            <a:avLst/>
          </a:prstGeom>
          <a:noFill/>
          <a:ln w="9525">
            <a:noFill/>
            <a:miter lim="800000"/>
            <a:headEnd/>
            <a:tailEnd/>
          </a:ln>
        </p:spPr>
      </p:pic>
      <p:sp>
        <p:nvSpPr>
          <p:cNvPr id="24580" name="Text Box 1028"/>
          <p:cNvSpPr txBox="1">
            <a:spLocks noChangeArrowheads="1"/>
          </p:cNvSpPr>
          <p:nvPr/>
        </p:nvSpPr>
        <p:spPr bwMode="auto">
          <a:xfrm>
            <a:off x="365125" y="6567488"/>
            <a:ext cx="5590761" cy="707886"/>
          </a:xfrm>
          <a:prstGeom prst="rect">
            <a:avLst/>
          </a:prstGeom>
          <a:noFill/>
          <a:ln w="9525">
            <a:noFill/>
            <a:miter lim="800000"/>
            <a:headEnd/>
            <a:tailEnd/>
          </a:ln>
        </p:spPr>
        <p:txBody>
          <a:bodyPr wrap="none">
            <a:spAutoFit/>
          </a:bodyPr>
          <a:lstStyle/>
          <a:p>
            <a:r>
              <a:rPr lang="en-US" sz="1600" dirty="0"/>
              <a:t>Source: Wilson, </a:t>
            </a:r>
            <a:r>
              <a:rPr lang="en-US" sz="1600" i="1" dirty="0"/>
              <a:t>King Abdullah, Britain and the making of Jordan</a:t>
            </a:r>
          </a:p>
          <a:p>
            <a:endParaRPr lang="en-US" dirty="0"/>
          </a:p>
        </p:txBody>
      </p:sp>
      <p:sp>
        <p:nvSpPr>
          <p:cNvPr id="5" name="TextBox 4"/>
          <p:cNvSpPr txBox="1"/>
          <p:nvPr/>
        </p:nvSpPr>
        <p:spPr>
          <a:xfrm>
            <a:off x="5867400" y="3886200"/>
            <a:ext cx="2919389" cy="461665"/>
          </a:xfrm>
          <a:prstGeom prst="rect">
            <a:avLst/>
          </a:prstGeom>
          <a:noFill/>
        </p:spPr>
        <p:txBody>
          <a:bodyPr wrap="none" rtlCol="0">
            <a:spAutoFit/>
          </a:bodyPr>
          <a:lstStyle/>
          <a:p>
            <a:r>
              <a:rPr lang="en-US" dirty="0" smtClean="0"/>
              <a:t>Also showing railroad</a:t>
            </a:r>
            <a:endParaRPr lang="en-US" dirty="0"/>
          </a:p>
        </p:txBody>
      </p:sp>
    </p:spTree>
    <p:extLst>
      <p:ext uri="{BB962C8B-B14F-4D97-AF65-F5344CB8AC3E}">
        <p14:creationId xmlns:p14="http://schemas.microsoft.com/office/powerpoint/2010/main" val="232044920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r>
              <a:rPr lang="en-US" smtClean="0"/>
              <a:t>Transjordan and Palestine</a:t>
            </a:r>
          </a:p>
        </p:txBody>
      </p:sp>
      <p:pic>
        <p:nvPicPr>
          <p:cNvPr id="26627" name="Picture 1027" descr="JordanMap"/>
          <p:cNvPicPr>
            <a:picLocks noChangeAspect="1" noChangeArrowheads="1"/>
          </p:cNvPicPr>
          <p:nvPr/>
        </p:nvPicPr>
        <p:blipFill>
          <a:blip r:embed="rId3" cstate="print"/>
          <a:srcRect/>
          <a:stretch>
            <a:fillRect/>
          </a:stretch>
        </p:blipFill>
        <p:spPr bwMode="auto">
          <a:xfrm>
            <a:off x="2286000" y="762000"/>
            <a:ext cx="4470400" cy="4729163"/>
          </a:xfrm>
          <a:prstGeom prst="rect">
            <a:avLst/>
          </a:prstGeom>
          <a:noFill/>
          <a:ln w="9525">
            <a:noFill/>
            <a:miter lim="800000"/>
            <a:headEnd/>
            <a:tailEnd/>
          </a:ln>
        </p:spPr>
      </p:pic>
      <p:sp>
        <p:nvSpPr>
          <p:cNvPr id="26628" name="Text Box 1028"/>
          <p:cNvSpPr txBox="1">
            <a:spLocks noChangeArrowheads="1"/>
          </p:cNvSpPr>
          <p:nvPr/>
        </p:nvSpPr>
        <p:spPr bwMode="auto">
          <a:xfrm>
            <a:off x="365125" y="6415088"/>
            <a:ext cx="6884988" cy="396875"/>
          </a:xfrm>
          <a:prstGeom prst="rect">
            <a:avLst/>
          </a:prstGeom>
          <a:noFill/>
          <a:ln w="9525">
            <a:noFill/>
            <a:miter lim="800000"/>
            <a:headEnd/>
            <a:tailEnd/>
          </a:ln>
        </p:spPr>
        <p:txBody>
          <a:bodyPr wrap="none">
            <a:spAutoFit/>
          </a:bodyPr>
          <a:lstStyle/>
          <a:p>
            <a:r>
              <a:rPr lang="en-US" sz="2000"/>
              <a:t>Source: Wilson, </a:t>
            </a:r>
            <a:r>
              <a:rPr lang="en-US" sz="2000" i="1"/>
              <a:t>King Abdullah, Britain and the making of Jordan</a:t>
            </a:r>
          </a:p>
        </p:txBody>
      </p:sp>
    </p:spTree>
    <p:extLst>
      <p:ext uri="{BB962C8B-B14F-4D97-AF65-F5344CB8AC3E}">
        <p14:creationId xmlns:p14="http://schemas.microsoft.com/office/powerpoint/2010/main" val="2479650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en-US" smtClean="0"/>
              <a:t>Jordan’s Current Account</a:t>
            </a:r>
          </a:p>
        </p:txBody>
      </p:sp>
      <p:sp>
        <p:nvSpPr>
          <p:cNvPr id="38915" name="Text Box 5"/>
          <p:cNvSpPr txBox="1">
            <a:spLocks noChangeArrowheads="1"/>
          </p:cNvSpPr>
          <p:nvPr/>
        </p:nvSpPr>
        <p:spPr bwMode="auto">
          <a:xfrm>
            <a:off x="898525" y="3241675"/>
            <a:ext cx="2486025" cy="457200"/>
          </a:xfrm>
          <a:prstGeom prst="rect">
            <a:avLst/>
          </a:prstGeom>
          <a:noFill/>
          <a:ln w="9525">
            <a:noFill/>
            <a:miter lim="800000"/>
            <a:headEnd/>
            <a:tailEnd/>
          </a:ln>
        </p:spPr>
        <p:txBody>
          <a:bodyPr wrap="none">
            <a:spAutoFit/>
          </a:bodyPr>
          <a:lstStyle/>
          <a:p>
            <a:r>
              <a:rPr lang="en-US"/>
              <a:t>Link to </a:t>
            </a:r>
            <a:r>
              <a:rPr lang="en-US">
                <a:hlinkClick r:id="rId3" action="ppaction://hlinkfile"/>
              </a:rPr>
              <a:t>JordanBoP</a:t>
            </a:r>
            <a:endParaRPr lang="en-US"/>
          </a:p>
        </p:txBody>
      </p:sp>
    </p:spTree>
    <p:extLst>
      <p:ext uri="{BB962C8B-B14F-4D97-AF65-F5344CB8AC3E}">
        <p14:creationId xmlns:p14="http://schemas.microsoft.com/office/powerpoint/2010/main" val="2331421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7543800" y="0"/>
            <a:ext cx="1600200" cy="1143000"/>
          </a:xfrm>
        </p:spPr>
        <p:txBody>
          <a:bodyPr/>
          <a:lstStyle/>
          <a:p>
            <a:pPr eaLnBrk="1" hangingPunct="1"/>
            <a:r>
              <a:rPr lang="en-US" smtClean="0"/>
              <a:t>Map of Jordan</a:t>
            </a:r>
          </a:p>
        </p:txBody>
      </p:sp>
      <p:pic>
        <p:nvPicPr>
          <p:cNvPr id="29699" name="Picture 1027" descr="jordan"/>
          <p:cNvPicPr>
            <a:picLocks noChangeAspect="1" noChangeArrowheads="1"/>
          </p:cNvPicPr>
          <p:nvPr/>
        </p:nvPicPr>
        <p:blipFill>
          <a:blip r:embed="rId3" cstate="print"/>
          <a:srcRect/>
          <a:stretch>
            <a:fillRect/>
          </a:stretch>
        </p:blipFill>
        <p:spPr bwMode="auto">
          <a:xfrm>
            <a:off x="1354138" y="811213"/>
            <a:ext cx="6435725" cy="523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2679</TotalTime>
  <Words>6241</Words>
  <Application>Microsoft Office PowerPoint</Application>
  <PresentationFormat>On-screen Show (4:3)</PresentationFormat>
  <Paragraphs>878</Paragraphs>
  <Slides>84</Slides>
  <Notes>80</Notes>
  <HiddenSlides>2</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84</vt:i4>
      </vt:variant>
    </vt:vector>
  </HeadingPairs>
  <TitlesOfParts>
    <vt:vector size="89" baseType="lpstr">
      <vt:lpstr>Default Design</vt:lpstr>
      <vt:lpstr>Acrobat Document</vt:lpstr>
      <vt:lpstr>Chart</vt:lpstr>
      <vt:lpstr>Document</vt:lpstr>
      <vt:lpstr>Worksheet</vt:lpstr>
      <vt:lpstr>Jordan, Syria, Lebanon</vt:lpstr>
      <vt:lpstr>Ottoman Empire under Suleiman the Magnificent, 1580</vt:lpstr>
      <vt:lpstr>Sykes-Picot: Zones</vt:lpstr>
      <vt:lpstr>Sykes-Picot Agreement  1916</vt:lpstr>
      <vt:lpstr>PowerPoint Presentation</vt:lpstr>
      <vt:lpstr>“Greater” Syria in 1914</vt:lpstr>
      <vt:lpstr>Jordan</vt:lpstr>
      <vt:lpstr>Jordan, Israel, West Bank &amp;Gaza</vt:lpstr>
      <vt:lpstr>Map of Jordan</vt:lpstr>
      <vt:lpstr>Jordan’s Population ~ 2005, by Ethnic groups </vt:lpstr>
      <vt:lpstr>Jordan Chronology</vt:lpstr>
      <vt:lpstr>Sharif Hussein </vt:lpstr>
      <vt:lpstr>Emir/King Abdullah I</vt:lpstr>
      <vt:lpstr>  Why Arab (esp. Palestinian) hostility towards King Abdullah? </vt:lpstr>
      <vt:lpstr>Arabian Family Trees</vt:lpstr>
      <vt:lpstr>King Hussein of Jordan</vt:lpstr>
      <vt:lpstr>King Hussein and Queen Noor</vt:lpstr>
      <vt:lpstr>King Abdullah II of Jordan</vt:lpstr>
      <vt:lpstr>King Abdullah II and Queen Rania</vt:lpstr>
      <vt:lpstr>Jordan: Real GDP/capita</vt:lpstr>
      <vt:lpstr>Jordan: Inflation</vt:lpstr>
      <vt:lpstr>Jordan: Ownership of 500 Largest Companies, 1995</vt:lpstr>
      <vt:lpstr>Foreign Aid to Jordan</vt:lpstr>
      <vt:lpstr>Syria</vt:lpstr>
      <vt:lpstr>Map of Syria</vt:lpstr>
      <vt:lpstr>Map of Syria</vt:lpstr>
      <vt:lpstr>Syria: Land Utilization</vt:lpstr>
      <vt:lpstr>Population of Syria and Lebanon, 1930s. (1,000s)</vt:lpstr>
      <vt:lpstr>Syria: Population by Major Religious Groups. ~2000</vt:lpstr>
      <vt:lpstr>Comparisons: year is 2002</vt:lpstr>
      <vt:lpstr>Ba’th Party</vt:lpstr>
      <vt:lpstr>Early Leaders of Ba’th Movement</vt:lpstr>
      <vt:lpstr>Hafez Al-Assad</vt:lpstr>
      <vt:lpstr>Bashar Al Assad</vt:lpstr>
      <vt:lpstr>Asma al-Assad: A Rose in the Desert Vogue Magazine. March, 2011.</vt:lpstr>
      <vt:lpstr>The Current Armed Violence in Syria</vt:lpstr>
      <vt:lpstr>842,000 Syrian refugees in Lebanon (pop.: 4.4 mn) as UN Calls for $6 bn Aid                                </vt:lpstr>
      <vt:lpstr>Syria: Real GDP/capita</vt:lpstr>
      <vt:lpstr>Syria: Rate of Growth of Real GDP/Capita</vt:lpstr>
      <vt:lpstr>Syria: Inflation</vt:lpstr>
      <vt:lpstr>Lebanon</vt:lpstr>
      <vt:lpstr>Map of Lebanon</vt:lpstr>
      <vt:lpstr>Map of Lebanon</vt:lpstr>
      <vt:lpstr>Beirut, ~1870</vt:lpstr>
      <vt:lpstr>Baalbek. Roman ruins in the Bekaa valley</vt:lpstr>
      <vt:lpstr>Lebanon Chronology</vt:lpstr>
      <vt:lpstr>R&amp;W Table 4.5 page 96  Lebanon’s Population by Sect, 1932-1983</vt:lpstr>
      <vt:lpstr>Population of Syria and Lebanon, 1930s. (1,000s)</vt:lpstr>
      <vt:lpstr>Lebanon: Population by Religious Groups. ~2000</vt:lpstr>
      <vt:lpstr>Lebanon: Distribution of Main Religious Groups, 1992</vt:lpstr>
      <vt:lpstr>Camille Chamoun, 1900-1987 </vt:lpstr>
      <vt:lpstr>Fuad Chehab (Shihab) 1902-1973</vt:lpstr>
      <vt:lpstr>PowerPoint Presentation</vt:lpstr>
      <vt:lpstr>Sabra Shatila massacre</vt:lpstr>
      <vt:lpstr>Lebanon’s 2013 Leaders</vt:lpstr>
      <vt:lpstr>Lebanon’s 2010 Leaders</vt:lpstr>
      <vt:lpstr>Those who governed Lebanon (2003)</vt:lpstr>
      <vt:lpstr>Hizbullah.  (Hizb Allah) – the Party of God</vt:lpstr>
      <vt:lpstr>From M. Dick (2010), “Hizballah’s Domestic Growing Pains” </vt:lpstr>
      <vt:lpstr>Rafik Hariri murder trial begins at The Hague</vt:lpstr>
      <vt:lpstr>Lebanon: Israeli airstrikes </vt:lpstr>
      <vt:lpstr>Cluster bombs in southern Lebanon </vt:lpstr>
      <vt:lpstr>Post-war Attitudes (1)</vt:lpstr>
      <vt:lpstr>Post-War Attitudes (2)</vt:lpstr>
      <vt:lpstr>Post-war Attitudes (3)</vt:lpstr>
      <vt:lpstr>Lebanon: Real GDP/capita</vt:lpstr>
      <vt:lpstr>Lebanon: Inflation</vt:lpstr>
      <vt:lpstr>Questions about Syria and Lebanon e-mailed to mt from a journalist based in Beirut (~2004)</vt:lpstr>
      <vt:lpstr>PowerPoint Presentation</vt:lpstr>
      <vt:lpstr>Lebanon: Land Use</vt:lpstr>
      <vt:lpstr>Lebanon: Agricultural Output</vt:lpstr>
      <vt:lpstr>Jordan: Land Use</vt:lpstr>
      <vt:lpstr>Jordan: Agricultural GDP</vt:lpstr>
      <vt:lpstr>Syria: Land Use</vt:lpstr>
      <vt:lpstr>Syria: Agricultural GDP</vt:lpstr>
      <vt:lpstr>Map of 19th Century Middle East</vt:lpstr>
      <vt:lpstr>Amin Gemayel</vt:lpstr>
      <vt:lpstr>Pierre Gemayel</vt:lpstr>
      <vt:lpstr>Michel Suleiman    1948- </vt:lpstr>
      <vt:lpstr>Divisions of Lebanon, 1976 and 1987</vt:lpstr>
      <vt:lpstr>Foreign Forces in Lebanon, 1992</vt:lpstr>
      <vt:lpstr>Ottoman Administrative Divisions</vt:lpstr>
      <vt:lpstr>Transjordan and Palestine</vt:lpstr>
      <vt:lpstr>Jordan’s Current Account</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Michael Twomey</dc:creator>
  <cp:lastModifiedBy>Michael</cp:lastModifiedBy>
  <cp:revision>227</cp:revision>
  <dcterms:created xsi:type="dcterms:W3CDTF">2003-06-30T16:23:54Z</dcterms:created>
  <dcterms:modified xsi:type="dcterms:W3CDTF">2014-01-22T16:37:53Z</dcterms:modified>
</cp:coreProperties>
</file>